
<file path=[Content_Types].xml><?xml version="1.0" encoding="utf-8"?>
<Types xmlns="http://schemas.openxmlformats.org/package/2006/content-types">
  <Default Extension="png" ContentType="image/png"/>
  <Default Extension="webp"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3.webp"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90" r:id="rId3"/>
    <p:sldId id="318" r:id="rId4"/>
    <p:sldId id="274" r:id="rId5"/>
    <p:sldId id="316" r:id="rId6"/>
    <p:sldId id="313" r:id="rId7"/>
    <p:sldId id="315" r:id="rId8"/>
    <p:sldId id="320" r:id="rId9"/>
    <p:sldId id="311" r:id="rId10"/>
    <p:sldId id="314" r:id="rId11"/>
    <p:sldId id="312" r:id="rId12"/>
    <p:sldId id="257" r:id="rId13"/>
    <p:sldId id="301" r:id="rId14"/>
    <p:sldId id="300" r:id="rId15"/>
    <p:sldId id="288" r:id="rId16"/>
    <p:sldId id="295" r:id="rId17"/>
    <p:sldId id="293" r:id="rId18"/>
    <p:sldId id="292" r:id="rId19"/>
    <p:sldId id="275" r:id="rId20"/>
    <p:sldId id="286" r:id="rId21"/>
    <p:sldId id="267" r:id="rId22"/>
    <p:sldId id="287" r:id="rId23"/>
    <p:sldId id="283" r:id="rId24"/>
    <p:sldId id="291" r:id="rId25"/>
    <p:sldId id="297" r:id="rId26"/>
    <p:sldId id="273" r:id="rId27"/>
    <p:sldId id="277" r:id="rId28"/>
    <p:sldId id="265" r:id="rId29"/>
    <p:sldId id="322" r:id="rId30"/>
    <p:sldId id="289" r:id="rId31"/>
    <p:sldId id="321" r:id="rId32"/>
    <p:sldId id="276" r:id="rId33"/>
    <p:sldId id="285" r:id="rId34"/>
    <p:sldId id="284" r:id="rId35"/>
    <p:sldId id="280" r:id="rId36"/>
    <p:sldId id="278" r:id="rId37"/>
    <p:sldId id="281" r:id="rId38"/>
    <p:sldId id="282" r:id="rId39"/>
    <p:sldId id="268" r:id="rId40"/>
    <p:sldId id="269" r:id="rId41"/>
    <p:sldId id="270" r:id="rId42"/>
    <p:sldId id="271" r:id="rId43"/>
    <p:sldId id="272" r:id="rId44"/>
    <p:sldId id="296" r:id="rId45"/>
    <p:sldId id="299" r:id="rId46"/>
    <p:sldId id="263" r:id="rId47"/>
    <p:sldId id="294" r:id="rId48"/>
    <p:sldId id="302" r:id="rId49"/>
  </p:sldIdLst>
  <p:sldSz cx="12192000" cy="6858000"/>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67B7F1B-CE2C-4F52-AE9B-BED2FCE29E20}">
          <p14:sldIdLst>
            <p14:sldId id="256"/>
            <p14:sldId id="290"/>
            <p14:sldId id="318"/>
            <p14:sldId id="274"/>
            <p14:sldId id="316"/>
            <p14:sldId id="313"/>
            <p14:sldId id="315"/>
            <p14:sldId id="320"/>
            <p14:sldId id="311"/>
            <p14:sldId id="314"/>
            <p14:sldId id="312"/>
            <p14:sldId id="257"/>
            <p14:sldId id="301"/>
            <p14:sldId id="300"/>
            <p14:sldId id="288"/>
            <p14:sldId id="295"/>
            <p14:sldId id="293"/>
          </p14:sldIdLst>
        </p14:section>
        <p14:section name="Section sans titre" id="{94BE8BA0-2061-4C1A-9664-2317D620170C}">
          <p14:sldIdLst>
            <p14:sldId id="292"/>
            <p14:sldId id="275"/>
            <p14:sldId id="286"/>
            <p14:sldId id="267"/>
            <p14:sldId id="287"/>
            <p14:sldId id="283"/>
          </p14:sldIdLst>
        </p14:section>
        <p14:section name="Section sans titre" id="{9D8FE990-47A0-4ABB-A674-8088F5E4A3E8}">
          <p14:sldIdLst>
            <p14:sldId id="291"/>
            <p14:sldId id="297"/>
            <p14:sldId id="273"/>
            <p14:sldId id="277"/>
            <p14:sldId id="265"/>
            <p14:sldId id="322"/>
            <p14:sldId id="289"/>
            <p14:sldId id="321"/>
            <p14:sldId id="276"/>
            <p14:sldId id="285"/>
            <p14:sldId id="284"/>
            <p14:sldId id="280"/>
            <p14:sldId id="278"/>
            <p14:sldId id="281"/>
            <p14:sldId id="282"/>
            <p14:sldId id="268"/>
            <p14:sldId id="269"/>
            <p14:sldId id="270"/>
            <p14:sldId id="271"/>
            <p14:sldId id="272"/>
            <p14:sldId id="296"/>
            <p14:sldId id="299"/>
            <p14:sldId id="263"/>
            <p14:sldId id="294"/>
            <p14:sldId id="30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4" d="100"/>
          <a:sy n="64" d="100"/>
        </p:scale>
        <p:origin x="-10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70BB4469-D4F8-4AB5-A87F-7CE9C2D0617A}" type="datetimeFigureOut">
              <a:rPr lang="fr-FR" smtClean="0"/>
              <a:t>30/12/2019</a:t>
            </a:fld>
            <a:endParaRPr lang="fr-FR"/>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C85B60FF-A6E9-4C60-B388-3E150B21F408}" type="slidenum">
              <a:rPr lang="fr-FR" smtClean="0"/>
              <a:t>‹N°›</a:t>
            </a:fld>
            <a:endParaRPr lang="fr-FR"/>
          </a:p>
        </p:txBody>
      </p:sp>
    </p:spTree>
    <p:extLst>
      <p:ext uri="{BB962C8B-B14F-4D97-AF65-F5344CB8AC3E}">
        <p14:creationId xmlns:p14="http://schemas.microsoft.com/office/powerpoint/2010/main" val="394530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5B60FF-A6E9-4C60-B388-3E150B21F408}" type="slidenum">
              <a:rPr lang="fr-FR" smtClean="0"/>
              <a:t>26</a:t>
            </a:fld>
            <a:endParaRPr lang="fr-FR"/>
          </a:p>
        </p:txBody>
      </p:sp>
    </p:spTree>
    <p:extLst>
      <p:ext uri="{BB962C8B-B14F-4D97-AF65-F5344CB8AC3E}">
        <p14:creationId xmlns:p14="http://schemas.microsoft.com/office/powerpoint/2010/main" val="235741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5B60FF-A6E9-4C60-B388-3E150B21F408}" type="slidenum">
              <a:rPr lang="fr-FR" smtClean="0"/>
              <a:t>28</a:t>
            </a:fld>
            <a:endParaRPr lang="fr-FR"/>
          </a:p>
        </p:txBody>
      </p:sp>
    </p:spTree>
    <p:extLst>
      <p:ext uri="{BB962C8B-B14F-4D97-AF65-F5344CB8AC3E}">
        <p14:creationId xmlns:p14="http://schemas.microsoft.com/office/powerpoint/2010/main" val="65163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2413D13-39FA-46F5-9040-80EAA9AA09BB}" type="datetime1">
              <a:rPr lang="fr-FR" smtClean="0"/>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213307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ACA66A-9845-4E5E-BC0D-23BBC721EEEE}" type="datetime1">
              <a:rPr lang="fr-FR" smtClean="0"/>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292011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65E0B8-780C-4F61-8757-C8E5DDCE6730}" type="datetime1">
              <a:rPr lang="fr-FR" smtClean="0"/>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57629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7D6A0E-D752-413C-BE0B-F602B8B3AD32}" type="datetime1">
              <a:rPr lang="fr-FR" smtClean="0"/>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21823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D53AE36-2007-4411-81AA-ADA907A1E073}" type="datetime1">
              <a:rPr lang="fr-FR" smtClean="0"/>
              <a:t>30/12/2019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365783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D41C26-5DE3-4A3C-848E-878A379D5324}" type="datetime1">
              <a:rPr lang="fr-FR" smtClean="0"/>
              <a:t>30/12/2019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119070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C83E4E9-89C3-4E8D-96C5-EE137CC03490}" type="datetime1">
              <a:rPr lang="fr-FR" smtClean="0"/>
              <a:t>30/12/2019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144905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C72C918-E6CE-4069-A7B8-33BCB0686F77}" type="datetime1">
              <a:rPr lang="fr-FR" smtClean="0"/>
              <a:t>30/12/2019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400251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3730AB-E5AB-42CD-B627-08630B6D4816}" type="datetime1">
              <a:rPr lang="fr-FR" smtClean="0"/>
              <a:t>30/12/2019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248310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56967E9-8414-47F1-89C6-0BC000D2B5C2}" type="datetime1">
              <a:rPr lang="fr-FR" smtClean="0"/>
              <a:t>30/12/2019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76913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740E3E6-E38F-4E05-B3A7-F8FBA28B7FFE}" type="datetime1">
              <a:rPr lang="fr-FR" smtClean="0"/>
              <a:t>30/12/2019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37EC46-1272-4014-A958-F57753DA73E8}" type="slidenum">
              <a:rPr lang="fr-FR" smtClean="0"/>
              <a:t>‹N°›</a:t>
            </a:fld>
            <a:endParaRPr lang="fr-FR"/>
          </a:p>
        </p:txBody>
      </p:sp>
    </p:spTree>
    <p:extLst>
      <p:ext uri="{BB962C8B-B14F-4D97-AF65-F5344CB8AC3E}">
        <p14:creationId xmlns:p14="http://schemas.microsoft.com/office/powerpoint/2010/main" val="1341840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E651-5709-4ADC-97A5-27B47C6E9E73}" type="datetime1">
              <a:rPr lang="fr-FR" smtClean="0"/>
              <a:t>30/12/2019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7EC46-1272-4014-A958-F57753DA73E8}" type="slidenum">
              <a:rPr lang="fr-FR" smtClean="0"/>
              <a:t>‹N°›</a:t>
            </a:fld>
            <a:endParaRPr lang="fr-FR"/>
          </a:p>
        </p:txBody>
      </p:sp>
    </p:spTree>
    <p:extLst>
      <p:ext uri="{BB962C8B-B14F-4D97-AF65-F5344CB8AC3E}">
        <p14:creationId xmlns:p14="http://schemas.microsoft.com/office/powerpoint/2010/main" val="3044388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hyperlink" Target="https://participez.reforme-retraite.gouv.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rssaf.fr/" TargetMode="External"/><Relationship Id="rId2" Type="http://schemas.openxmlformats.org/officeDocument/2006/relationships/hyperlink" Target="https://blog.georges.tech/remplir-cotisation-sociale-dsi-dspamc/" TargetMode="External"/><Relationship Id="rId1" Type="http://schemas.openxmlformats.org/officeDocument/2006/relationships/slideLayout" Target="../slideLayouts/slideLayout7.xml"/><Relationship Id="rId4" Type="http://schemas.openxmlformats.org/officeDocument/2006/relationships/hyperlink" Target="https://www.cnavpl.fr/presentation-de-la-cnavpl/"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cnavpl.f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armf.fr/page.php?page=focus/videos/2019/colloque/colloque2019-constat.htm"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web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actu.fr/politique/video-retraites-retraites-propos-francois-fillon-refont-buzz_29956602.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groups/2427661490646641/?ref=group_header" TargetMode="Externa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23.webp"/><Relationship Id="rId5" Type="http://schemas.openxmlformats.org/officeDocument/2006/relationships/hyperlink" Target="https://www.change.org/p/sos-retraite-ne-touchez-pas-aux-r%C3%A9gimes-de-retraite-autonomes" TargetMode="External"/><Relationship Id="rId4" Type="http://schemas.openxmlformats.org/officeDocument/2006/relationships/hyperlink" Target="https://www.facebook.com/groups/2427661490646641/?fref=n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s://www.lequotidiendumedecin.fr/liberal/retraite/reformes-des-retraites-les-simulations-favorables-de-delevoye-laissent-les-syndicats-medicaux?xtor=EPR-1-%5bNL_derniere_heure%5d-%5b20191107%5d&amp;utm_content=20191107&amp;utm_campaign=NL_derniereheure&amp;utm_medium=newsletter&amp;utm_source=qdm" TargetMode="External"/><Relationship Id="rId3" Type="http://schemas.openxmlformats.org/officeDocument/2006/relationships/hyperlink" Target="http://www.unapl.fr/dossiers/prevoyance-retraite" TargetMode="External"/><Relationship Id="rId7" Type="http://schemas.openxmlformats.org/officeDocument/2006/relationships/hyperlink" Target="https://www.legeneraliste.fr/actualites/article/2019/11/07/retraites-jean-paul-delevoye-tente-de-rassurer-les-syndicats-avec-de-premieres-simulations_320311?xtor=EPR-2-%5bNL_info_du_jour%5d-20191107&amp;utm_campaign=NL_infodujour&amp;utm_source=gene&amp;utm_content=20191107&amp;utm_medium=newsletter" TargetMode="External"/><Relationship Id="rId2" Type="http://schemas.openxmlformats.org/officeDocument/2006/relationships/hyperlink" Target="http://www.carmf.fr/" TargetMode="External"/><Relationship Id="rId1" Type="http://schemas.openxmlformats.org/officeDocument/2006/relationships/slideLayout" Target="../slideLayouts/slideLayout7.xml"/><Relationship Id="rId6" Type="http://schemas.openxmlformats.org/officeDocument/2006/relationships/hyperlink" Target="https://www.change.org/p/sos-retraite-ne-touchez-pas-aux-r%C3%A9gimes-de-retraite-autonomes" TargetMode="External"/><Relationship Id="rId5" Type="http://schemas.openxmlformats.org/officeDocument/2006/relationships/hyperlink" Target="https://www.facebook.com/groups/2427661490646641/?fref=nf" TargetMode="External"/><Relationship Id="rId10" Type="http://schemas.openxmlformats.org/officeDocument/2006/relationships/hyperlink" Target="https://www.facebook.com/fakirtoulouse/videos/1270909043101419/UzpfSTEwMDAxNjI2ODUyMjUxNjpWSzoyNjczNDQ3MjQyNzM0NzMw/?fref=nf" TargetMode="External"/><Relationship Id="rId4" Type="http://schemas.openxmlformats.org/officeDocument/2006/relationships/hyperlink" Target="https://www.facebook.com/groups/2427661490646641/?ref=group_header" TargetMode="External"/><Relationship Id="rId9" Type="http://schemas.openxmlformats.org/officeDocument/2006/relationships/hyperlink" Target="https://www.retraite.com/dossier-retraite/quelle-est-la-retraite-moyenne-en-france.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42663" y="-1736203"/>
            <a:ext cx="9603129" cy="2909455"/>
          </a:xfrm>
        </p:spPr>
        <p:txBody>
          <a:bodyPr/>
          <a:lstStyle/>
          <a:p>
            <a:r>
              <a:rPr lang="fr-FR" b="1" u="sng" dirty="0" smtClean="0">
                <a:effectLst>
                  <a:outerShdw blurRad="38100" dist="38100" dir="2700000" algn="tl">
                    <a:srgbClr val="000000">
                      <a:alpha val="43137"/>
                    </a:srgbClr>
                  </a:outerShdw>
                </a:effectLst>
              </a:rPr>
              <a:t>REFORME DES RETRAITES</a:t>
            </a:r>
            <a:endParaRPr lang="fr-FR" b="1" u="sng"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2291788" y="5694744"/>
            <a:ext cx="7824485" cy="706056"/>
          </a:xfrm>
        </p:spPr>
        <p:txBody>
          <a:bodyPr>
            <a:normAutofit fontScale="92500" lnSpcReduction="20000"/>
          </a:bodyPr>
          <a:lstStyle/>
          <a:p>
            <a:r>
              <a:rPr lang="fr-FR" dirty="0"/>
              <a:t> </a:t>
            </a:r>
            <a:endParaRPr lang="fr-FR" dirty="0" smtClean="0"/>
          </a:p>
          <a:p>
            <a:r>
              <a:rPr lang="fr-FR" u="sng" dirty="0" smtClean="0">
                <a:hlinkClick r:id="rId2"/>
              </a:rPr>
              <a:t>https</a:t>
            </a:r>
            <a:r>
              <a:rPr lang="fr-FR" u="sng" dirty="0">
                <a:hlinkClick r:id="rId2"/>
              </a:rPr>
              <a:t>://participez.reforme-retraite.gouv.fr</a:t>
            </a:r>
            <a:r>
              <a:rPr lang="fr-FR" u="sng" dirty="0" smtClean="0">
                <a:hlinkClick r:id="rId2"/>
              </a:rPr>
              <a:t>/</a:t>
            </a:r>
            <a:endParaRPr lang="fr-FR" u="sng" dirty="0" smtClean="0"/>
          </a:p>
          <a:p>
            <a:endParaRPr lang="fr-FR" u="sng" dirty="0" smtClean="0"/>
          </a:p>
          <a:p>
            <a:endParaRPr lang="fr-FR" u="sng" dirty="0" smtClean="0"/>
          </a:p>
          <a:p>
            <a:endParaRPr lang="fr-FR" u="sng" dirty="0"/>
          </a:p>
          <a:p>
            <a:endParaRPr lang="fr-FR" dirty="0"/>
          </a:p>
        </p:txBody>
      </p:sp>
      <p:sp>
        <p:nvSpPr>
          <p:cNvPr id="4" name="Espace réservé du numéro de diapositive 3"/>
          <p:cNvSpPr>
            <a:spLocks noGrp="1"/>
          </p:cNvSpPr>
          <p:nvPr>
            <p:ph type="sldNum" sz="quarter" idx="12"/>
          </p:nvPr>
        </p:nvSpPr>
        <p:spPr/>
        <p:txBody>
          <a:bodyPr/>
          <a:lstStyle/>
          <a:p>
            <a:fld id="{9337EC46-1272-4014-A958-F57753DA73E8}" type="slidenum">
              <a:rPr lang="fr-FR" smtClean="0"/>
              <a:t>1</a:t>
            </a:fld>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809" y="1709637"/>
            <a:ext cx="7011493" cy="3938809"/>
          </a:xfrm>
          <a:prstGeom prst="rect">
            <a:avLst/>
          </a:prstGeom>
        </p:spPr>
      </p:pic>
      <p:sp>
        <p:nvSpPr>
          <p:cNvPr id="6" name="Rectangle 5"/>
          <p:cNvSpPr/>
          <p:nvPr/>
        </p:nvSpPr>
        <p:spPr>
          <a:xfrm>
            <a:off x="3067291" y="1192192"/>
            <a:ext cx="5802641" cy="369332"/>
          </a:xfrm>
          <a:prstGeom prst="rect">
            <a:avLst/>
          </a:prstGeom>
        </p:spPr>
        <p:txBody>
          <a:bodyPr wrap="square">
            <a:spAutoFit/>
          </a:bodyPr>
          <a:lstStyle/>
          <a:p>
            <a:r>
              <a:rPr lang="fr-FR" dirty="0"/>
              <a:t>Réunion du CODTS DES TEMPLIERS du 12 décembre 2019</a:t>
            </a:r>
          </a:p>
        </p:txBody>
      </p:sp>
    </p:spTree>
    <p:extLst>
      <p:ext uri="{BB962C8B-B14F-4D97-AF65-F5344CB8AC3E}">
        <p14:creationId xmlns:p14="http://schemas.microsoft.com/office/powerpoint/2010/main" val="85526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10</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992" y="2179799"/>
            <a:ext cx="6713317" cy="4579174"/>
          </a:xfrm>
          <a:prstGeom prst="rect">
            <a:avLst/>
          </a:prstGeom>
        </p:spPr>
      </p:pic>
      <p:sp>
        <p:nvSpPr>
          <p:cNvPr id="4" name="Rectangle 3"/>
          <p:cNvSpPr/>
          <p:nvPr/>
        </p:nvSpPr>
        <p:spPr>
          <a:xfrm>
            <a:off x="1064871" y="1226916"/>
            <a:ext cx="10370915" cy="738664"/>
          </a:xfrm>
          <a:prstGeom prst="rect">
            <a:avLst/>
          </a:prstGeom>
        </p:spPr>
        <p:txBody>
          <a:bodyPr wrap="square">
            <a:spAutoFit/>
          </a:bodyPr>
          <a:lstStyle/>
          <a:p>
            <a:pPr marL="285750" indent="-285750">
              <a:buFont typeface="Wingdings" panose="05000000000000000000" pitchFamily="2" charset="2"/>
              <a:buChar char="§"/>
            </a:pPr>
            <a:r>
              <a:rPr lang="fr-FR" sz="2400" b="1" u="sng" dirty="0">
                <a:solidFill>
                  <a:srgbClr val="FF0000"/>
                </a:solidFill>
              </a:rPr>
              <a:t>Création d'un âge d'équilibre à 64 ans </a:t>
            </a:r>
            <a:r>
              <a:rPr lang="fr-FR" b="1" dirty="0"/>
              <a:t>:</a:t>
            </a:r>
            <a:r>
              <a:rPr lang="fr-FR" dirty="0"/>
              <a:t> L'âge </a:t>
            </a:r>
            <a:r>
              <a:rPr lang="fr-FR" b="1" dirty="0"/>
              <a:t>légal de départ reste fixé à 62 ans,</a:t>
            </a:r>
            <a:r>
              <a:rPr lang="fr-FR" dirty="0"/>
              <a:t> </a:t>
            </a:r>
            <a:r>
              <a:rPr lang="fr-FR" dirty="0" smtClean="0"/>
              <a:t>                              mais </a:t>
            </a:r>
            <a:r>
              <a:rPr lang="fr-FR" dirty="0"/>
              <a:t>un système de </a:t>
            </a:r>
            <a:r>
              <a:rPr lang="fr-FR" b="1" dirty="0"/>
              <a:t>décote/surcote</a:t>
            </a:r>
            <a:r>
              <a:rPr lang="fr-FR" dirty="0"/>
              <a:t> (ou dispositif bonus/malus) est proposé </a:t>
            </a:r>
            <a:r>
              <a:rPr lang="fr-FR" b="1" dirty="0"/>
              <a:t>à partir de 64 ans</a:t>
            </a:r>
          </a:p>
        </p:txBody>
      </p:sp>
      <p:sp>
        <p:nvSpPr>
          <p:cNvPr id="5" name="Rectangle 4"/>
          <p:cNvSpPr/>
          <p:nvPr/>
        </p:nvSpPr>
        <p:spPr>
          <a:xfrm>
            <a:off x="1979271" y="567159"/>
            <a:ext cx="8669438" cy="461665"/>
          </a:xfrm>
          <a:prstGeom prst="rect">
            <a:avLst/>
          </a:prstGeom>
        </p:spPr>
        <p:txBody>
          <a:bodyPr wrap="square">
            <a:spAutoFit/>
          </a:bodyPr>
          <a:lstStyle/>
          <a:p>
            <a:pPr algn="ctr"/>
            <a:r>
              <a:rPr lang="fr-FR" sz="2400" b="1" u="sng" dirty="0">
                <a:effectLst>
                  <a:outerShdw blurRad="38100" dist="38100" dir="2700000" algn="tl">
                    <a:srgbClr val="000000">
                      <a:alpha val="43137"/>
                    </a:srgbClr>
                  </a:outerShdw>
                </a:effectLst>
              </a:rPr>
              <a:t>PROPOSITIONS DU GOUVERNEMENT POUR SA REFORME </a:t>
            </a:r>
            <a:r>
              <a:rPr lang="fr-FR" sz="2400" b="1" u="sng" dirty="0" smtClean="0">
                <a:effectLst>
                  <a:outerShdw blurRad="38100" dist="38100" dir="2700000" algn="tl">
                    <a:srgbClr val="000000">
                      <a:alpha val="43137"/>
                    </a:srgbClr>
                  </a:outerShdw>
                </a:effectLst>
              </a:rPr>
              <a:t>(6 ) </a:t>
            </a:r>
            <a:r>
              <a:rPr lang="fr-FR" sz="2400" b="1" u="sng"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6545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11</a:t>
            </a:fld>
            <a:endParaRPr lang="fr-FR"/>
          </a:p>
        </p:txBody>
      </p:sp>
      <p:sp>
        <p:nvSpPr>
          <p:cNvPr id="3" name="Rectangle 2"/>
          <p:cNvSpPr/>
          <p:nvPr/>
        </p:nvSpPr>
        <p:spPr>
          <a:xfrm>
            <a:off x="104172" y="937549"/>
            <a:ext cx="11713581" cy="2123658"/>
          </a:xfrm>
          <a:prstGeom prst="rect">
            <a:avLst/>
          </a:prstGeom>
        </p:spPr>
        <p:txBody>
          <a:bodyPr wrap="square">
            <a:spAutoFit/>
          </a:bodyPr>
          <a:lstStyle/>
          <a:p>
            <a:pPr marL="342900" indent="-342900">
              <a:buFont typeface="Wingdings" panose="05000000000000000000" pitchFamily="2" charset="2"/>
              <a:buChar char="§"/>
            </a:pPr>
            <a:r>
              <a:rPr lang="fr-FR" sz="2400" b="1" u="sng" dirty="0" smtClean="0">
                <a:solidFill>
                  <a:srgbClr val="FF0000"/>
                </a:solidFill>
              </a:rPr>
              <a:t>Refonte </a:t>
            </a:r>
            <a:r>
              <a:rPr lang="fr-FR" sz="2400" b="1" u="sng" dirty="0">
                <a:solidFill>
                  <a:srgbClr val="FF0000"/>
                </a:solidFill>
              </a:rPr>
              <a:t>de l’organisation des 42 régimes de retraite </a:t>
            </a:r>
            <a:r>
              <a:rPr lang="fr-FR" sz="2400" b="1" u="sng" dirty="0" smtClean="0">
                <a:solidFill>
                  <a:srgbClr val="FF0000"/>
                </a:solidFill>
              </a:rPr>
              <a:t>actuels = simplification mais : </a:t>
            </a:r>
            <a:endParaRPr lang="fr-FR" sz="2400" b="1" u="sng" dirty="0">
              <a:solidFill>
                <a:srgbClr val="FF0000"/>
              </a:solidFill>
            </a:endParaRPr>
          </a:p>
          <a:p>
            <a:pPr marL="285750" indent="-285750">
              <a:buFont typeface="Wingdings" panose="05000000000000000000" pitchFamily="2" charset="2"/>
              <a:buChar char="Ø"/>
            </a:pPr>
            <a:r>
              <a:rPr lang="fr-FR" dirty="0" smtClean="0"/>
              <a:t>Il y aura absorption </a:t>
            </a:r>
            <a:r>
              <a:rPr lang="fr-FR" dirty="0"/>
              <a:t>par le régime général des caisses autonomes de retraite des professionnels libéraux et du personnel navigant </a:t>
            </a:r>
            <a:r>
              <a:rPr lang="fr-FR" dirty="0" smtClean="0"/>
              <a:t>= </a:t>
            </a:r>
            <a:r>
              <a:rPr lang="fr-FR" dirty="0"/>
              <a:t>disparition des caisses autonomes</a:t>
            </a:r>
          </a:p>
          <a:p>
            <a:pPr marL="285750" indent="-285750">
              <a:buFont typeface="Wingdings" panose="05000000000000000000" pitchFamily="2" charset="2"/>
              <a:buChar char="Ø"/>
            </a:pPr>
            <a:r>
              <a:rPr lang="fr-FR" dirty="0"/>
              <a:t>Pourquoi, à la place des 42 régimes, ne pas faire 3 régimes au lieu d’un seul (les situations des SALARIÉS , des FONCTIONNAIRES et des INDEPENDANTS ne sont PAS COMPARABLES) </a:t>
            </a:r>
            <a:r>
              <a:rPr lang="fr-FR" dirty="0" smtClean="0"/>
              <a:t>?</a:t>
            </a:r>
          </a:p>
          <a:p>
            <a:endParaRPr lang="fr-FR" dirty="0"/>
          </a:p>
          <a:p>
            <a:pPr marL="285750" indent="-285750">
              <a:buFont typeface="Wingdings" panose="05000000000000000000" pitchFamily="2" charset="2"/>
              <a:buChar char="§"/>
            </a:pPr>
            <a:endParaRPr lang="fr-FR" dirty="0"/>
          </a:p>
        </p:txBody>
      </p:sp>
      <p:sp>
        <p:nvSpPr>
          <p:cNvPr id="4" name="Rectangle 3"/>
          <p:cNvSpPr/>
          <p:nvPr/>
        </p:nvSpPr>
        <p:spPr>
          <a:xfrm>
            <a:off x="740780" y="231495"/>
            <a:ext cx="10197296" cy="461665"/>
          </a:xfrm>
          <a:prstGeom prst="rect">
            <a:avLst/>
          </a:prstGeom>
        </p:spPr>
        <p:txBody>
          <a:bodyPr wrap="square">
            <a:spAutoFit/>
          </a:bodyPr>
          <a:lstStyle/>
          <a:p>
            <a:pPr algn="ctr"/>
            <a:r>
              <a:rPr lang="fr-FR" sz="2400" b="1" u="sng" dirty="0">
                <a:effectLst>
                  <a:outerShdw blurRad="38100" dist="38100" dir="2700000" algn="tl">
                    <a:srgbClr val="000000">
                      <a:alpha val="43137"/>
                    </a:srgbClr>
                  </a:outerShdw>
                </a:effectLst>
              </a:rPr>
              <a:t>PROPOSITIONS DU </a:t>
            </a:r>
            <a:r>
              <a:rPr lang="fr-FR" sz="2400" b="1" u="sng" dirty="0" smtClean="0">
                <a:effectLst>
                  <a:outerShdw blurRad="38100" dist="38100" dir="2700000" algn="tl">
                    <a:srgbClr val="000000">
                      <a:alpha val="43137"/>
                    </a:srgbClr>
                  </a:outerShdw>
                </a:effectLst>
              </a:rPr>
              <a:t>GOUVERNEMENT </a:t>
            </a:r>
            <a:r>
              <a:rPr lang="fr-FR" sz="2400" b="1" u="sng" dirty="0">
                <a:effectLst>
                  <a:outerShdw blurRad="38100" dist="38100" dir="2700000" algn="tl">
                    <a:srgbClr val="000000">
                      <a:alpha val="43137"/>
                    </a:srgbClr>
                  </a:outerShdw>
                </a:effectLst>
              </a:rPr>
              <a:t>POUR SA REFORME </a:t>
            </a:r>
            <a:r>
              <a:rPr lang="fr-FR" sz="2400" b="1" u="sng" dirty="0" smtClean="0">
                <a:effectLst>
                  <a:outerShdw blurRad="38100" dist="38100" dir="2700000" algn="tl">
                    <a:srgbClr val="000000">
                      <a:alpha val="43137"/>
                    </a:srgbClr>
                  </a:outerShdw>
                </a:effectLst>
              </a:rPr>
              <a:t>(7 ) </a:t>
            </a:r>
            <a:r>
              <a:rPr lang="fr-FR" sz="2400" b="1" u="sng" dirty="0">
                <a:effectLst>
                  <a:outerShdw blurRad="38100" dist="38100" dir="2700000" algn="tl">
                    <a:srgbClr val="000000">
                      <a:alpha val="43137"/>
                    </a:srgbClr>
                  </a:outerShdw>
                </a:effectLst>
              </a:rPr>
              <a:t>:</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374" y="2523281"/>
            <a:ext cx="8011475" cy="4168261"/>
          </a:xfrm>
          <a:prstGeom prst="rect">
            <a:avLst/>
          </a:prstGeom>
        </p:spPr>
      </p:pic>
    </p:spTree>
    <p:extLst>
      <p:ext uri="{BB962C8B-B14F-4D97-AF65-F5344CB8AC3E}">
        <p14:creationId xmlns:p14="http://schemas.microsoft.com/office/powerpoint/2010/main" val="347163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4" y="197427"/>
            <a:ext cx="11170226" cy="7786747"/>
          </a:xfrm>
          <a:prstGeom prst="rect">
            <a:avLst/>
          </a:prstGeom>
        </p:spPr>
        <p:txBody>
          <a:bodyPr wrap="square">
            <a:spAutoFit/>
          </a:bodyPr>
          <a:lstStyle/>
          <a:p>
            <a:pPr>
              <a:spcAft>
                <a:spcPts val="0"/>
              </a:spcAft>
            </a:pPr>
            <a:r>
              <a:rPr lang="fr-FR" sz="2800" dirty="0" smtClean="0">
                <a:latin typeface="Calibri" panose="020F0502020204030204" pitchFamily="34" charset="0"/>
                <a:ea typeface="Calibri" panose="020F0502020204030204" pitchFamily="34" charset="0"/>
                <a:cs typeface="Times New Roman" panose="02020603050405020304" pitchFamily="18" charset="0"/>
              </a:rPr>
              <a:t>			</a:t>
            </a:r>
            <a:r>
              <a:rPr lang="fr-FR" sz="2800" b="1"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UNE REFORME JUSTE ? </a:t>
            </a:r>
          </a:p>
          <a:p>
            <a:pPr>
              <a:spcAft>
                <a:spcPts val="0"/>
              </a:spcAft>
            </a:pPr>
            <a:r>
              <a:rPr lang="fr-FR" sz="28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800" b="1"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Exemples de montants de pension de retraite brute moyenne :</a:t>
            </a:r>
          </a:p>
          <a:p>
            <a:pPr>
              <a:spcAft>
                <a:spcPts val="0"/>
              </a:spcAft>
            </a:pPr>
            <a:endParaRPr lang="fr-FR" sz="2800" b="1"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
            </a:pPr>
            <a:r>
              <a:rPr lang="fr-FR" sz="2800" b="1" dirty="0" smtClean="0">
                <a:effectLst/>
                <a:latin typeface="Calibri" panose="020F0502020204030204" pitchFamily="34" charset="0"/>
                <a:ea typeface="Calibri" panose="020F0502020204030204" pitchFamily="34" charset="0"/>
                <a:cs typeface="Times New Roman" panose="02020603050405020304" pitchFamily="18" charset="0"/>
              </a:rPr>
              <a:t>à la RATP </a:t>
            </a:r>
            <a:r>
              <a:rPr lang="fr-FR" sz="2800" dirty="0" smtClean="0">
                <a:effectLst/>
                <a:latin typeface="Calibri" panose="020F0502020204030204" pitchFamily="34" charset="0"/>
                <a:ea typeface="Calibri" panose="020F0502020204030204" pitchFamily="34" charset="0"/>
                <a:cs typeface="Times New Roman" panose="02020603050405020304" pitchFamily="18" charset="0"/>
              </a:rPr>
              <a:t>= 3705 euros à  56 ans ( avec une  subvention de l’état de plus de 700 millions d’euros par an )</a:t>
            </a:r>
          </a:p>
          <a:p>
            <a:pPr marL="285750" indent="-285750">
              <a:spcAft>
                <a:spcPts val="0"/>
              </a:spcAft>
              <a:buFont typeface="Wingdings" panose="05000000000000000000" pitchFamily="2" charset="2"/>
              <a:buChar char="§"/>
            </a:pPr>
            <a:r>
              <a:rPr lang="fr-FR" sz="2800" b="1" dirty="0" smtClean="0">
                <a:latin typeface="Calibri" panose="020F0502020204030204" pitchFamily="34" charset="0"/>
                <a:ea typeface="Calibri" panose="020F0502020204030204" pitchFamily="34" charset="0"/>
                <a:cs typeface="Times New Roman" panose="02020603050405020304" pitchFamily="18" charset="0"/>
              </a:rPr>
              <a:t>à </a:t>
            </a:r>
            <a:r>
              <a:rPr lang="fr-FR" sz="2800" b="1" dirty="0">
                <a:latin typeface="Calibri" panose="020F0502020204030204" pitchFamily="34" charset="0"/>
                <a:ea typeface="Calibri" panose="020F0502020204030204" pitchFamily="34" charset="0"/>
                <a:cs typeface="Times New Roman" panose="02020603050405020304" pitchFamily="18" charset="0"/>
              </a:rPr>
              <a:t>la SNCF </a:t>
            </a:r>
            <a:r>
              <a:rPr lang="fr-FR" sz="2800" dirty="0">
                <a:latin typeface="Calibri" panose="020F0502020204030204" pitchFamily="34" charset="0"/>
                <a:ea typeface="Calibri" panose="020F0502020204030204" pitchFamily="34" charset="0"/>
                <a:cs typeface="Times New Roman" panose="02020603050405020304" pitchFamily="18" charset="0"/>
              </a:rPr>
              <a:t>= </a:t>
            </a:r>
            <a:r>
              <a:rPr lang="fr-FR" sz="2800" dirty="0" smtClean="0">
                <a:effectLst/>
                <a:latin typeface="Calibri" panose="020F0502020204030204" pitchFamily="34" charset="0"/>
                <a:ea typeface="Calibri" panose="020F0502020204030204" pitchFamily="34" charset="0"/>
                <a:cs typeface="Times New Roman" panose="02020603050405020304" pitchFamily="18" charset="0"/>
              </a:rPr>
              <a:t>2636 euros (subvention de l’état de... 3,3 milliards </a:t>
            </a:r>
            <a:r>
              <a:rPr lang="fr-FR" sz="2800" dirty="0">
                <a:latin typeface="Calibri" panose="020F0502020204030204" pitchFamily="34" charset="0"/>
                <a:ea typeface="Calibri" panose="020F0502020204030204" pitchFamily="34" charset="0"/>
                <a:cs typeface="Times New Roman" panose="02020603050405020304" pitchFamily="18" charset="0"/>
              </a:rPr>
              <a:t>! ...</a:t>
            </a:r>
            <a:r>
              <a:rPr lang="fr-FR" sz="2800" dirty="0" smtClean="0">
                <a:effectLst/>
                <a:latin typeface="Calibri" panose="020F0502020204030204" pitchFamily="34" charset="0"/>
                <a:ea typeface="Calibri" panose="020F0502020204030204" pitchFamily="34" charset="0"/>
                <a:cs typeface="Times New Roman" panose="02020603050405020304" pitchFamily="18" charset="0"/>
              </a:rPr>
              <a:t>par an ! avec 2 fois plus de retraités que d’actifs</a:t>
            </a:r>
            <a:r>
              <a:rPr lang="fr-FR" sz="2800" dirty="0" smtClean="0">
                <a:latin typeface="Calibri" panose="020F0502020204030204" pitchFamily="34" charset="0"/>
                <a:ea typeface="Calibri" panose="020F0502020204030204" pitchFamily="34" charset="0"/>
                <a:cs typeface="Times New Roman" panose="02020603050405020304" pitchFamily="18" charset="0"/>
              </a:rPr>
              <a:t>...</a:t>
            </a:r>
            <a:r>
              <a:rPr lang="fr-FR" sz="28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spcAft>
                <a:spcPts val="0"/>
              </a:spcAft>
              <a:buFont typeface="Wingdings" panose="05000000000000000000" pitchFamily="2" charset="2"/>
              <a:buChar char="§"/>
            </a:pPr>
            <a:r>
              <a:rPr lang="fr-FR" sz="2800" b="1" dirty="0" smtClean="0">
                <a:latin typeface="Calibri" panose="020F0502020204030204" pitchFamily="34" charset="0"/>
                <a:ea typeface="Calibri" panose="020F0502020204030204" pitchFamily="34" charset="0"/>
                <a:cs typeface="Times New Roman" panose="02020603050405020304" pitchFamily="18" charset="0"/>
              </a:rPr>
              <a:t>à </a:t>
            </a:r>
            <a:r>
              <a:rPr lang="fr-FR" sz="2800" b="1" dirty="0" smtClean="0">
                <a:effectLst/>
                <a:latin typeface="Calibri" panose="020F0502020204030204" pitchFamily="34" charset="0"/>
                <a:ea typeface="Calibri" panose="020F0502020204030204" pitchFamily="34" charset="0"/>
                <a:cs typeface="Times New Roman" panose="02020603050405020304" pitchFamily="18" charset="0"/>
              </a:rPr>
              <a:t>la fonction publique </a:t>
            </a:r>
            <a:r>
              <a:rPr lang="fr-FR" sz="2800" dirty="0" smtClean="0">
                <a:effectLst/>
                <a:latin typeface="Calibri" panose="020F0502020204030204" pitchFamily="34" charset="0"/>
                <a:ea typeface="Calibri" panose="020F0502020204030204" pitchFamily="34" charset="0"/>
                <a:cs typeface="Times New Roman" panose="02020603050405020304" pitchFamily="18" charset="0"/>
              </a:rPr>
              <a:t>= 2236 euros </a:t>
            </a:r>
          </a:p>
          <a:p>
            <a:pPr marL="285750" indent="-285750">
              <a:spcAft>
                <a:spcPts val="0"/>
              </a:spcAft>
              <a:buFont typeface="Wingdings" panose="05000000000000000000" pitchFamily="2" charset="2"/>
              <a:buChar char="§"/>
            </a:pPr>
            <a:r>
              <a:rPr lang="fr-FR" sz="2800" b="1" dirty="0">
                <a:latin typeface="Calibri" panose="020F0502020204030204" pitchFamily="34" charset="0"/>
                <a:ea typeface="Calibri" panose="020F0502020204030204" pitchFamily="34" charset="0"/>
                <a:cs typeface="Times New Roman" panose="02020603050405020304" pitchFamily="18" charset="0"/>
              </a:rPr>
              <a:t>d</a:t>
            </a:r>
            <a:r>
              <a:rPr lang="fr-FR" sz="2800" b="1" dirty="0" smtClean="0">
                <a:latin typeface="Calibri" panose="020F0502020204030204" pitchFamily="34" charset="0"/>
                <a:ea typeface="Calibri" panose="020F0502020204030204" pitchFamily="34" charset="0"/>
                <a:cs typeface="Times New Roman" panose="02020603050405020304" pitchFamily="18" charset="0"/>
              </a:rPr>
              <a:t>ans le </a:t>
            </a:r>
            <a:r>
              <a:rPr lang="fr-FR" sz="2800" b="1" dirty="0" smtClean="0">
                <a:effectLst/>
                <a:latin typeface="Calibri" panose="020F0502020204030204" pitchFamily="34" charset="0"/>
                <a:ea typeface="Calibri" panose="020F0502020204030204" pitchFamily="34" charset="0"/>
                <a:cs typeface="Times New Roman" panose="02020603050405020304" pitchFamily="18" charset="0"/>
              </a:rPr>
              <a:t>privé</a:t>
            </a:r>
            <a:r>
              <a:rPr lang="fr-FR" sz="2800" dirty="0" smtClean="0">
                <a:effectLst/>
                <a:latin typeface="Calibri" panose="020F0502020204030204" pitchFamily="34" charset="0"/>
                <a:ea typeface="Calibri" panose="020F0502020204030204" pitchFamily="34" charset="0"/>
                <a:cs typeface="Times New Roman" panose="02020603050405020304" pitchFamily="18" charset="0"/>
              </a:rPr>
              <a:t>= 1600 euros environ .</a:t>
            </a:r>
          </a:p>
          <a:p>
            <a:pPr>
              <a:spcAft>
                <a:spcPts val="0"/>
              </a:spcAft>
            </a:pPr>
            <a:endParaRPr lang="fr-FR"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800" b="1" dirty="0" smtClean="0">
                <a:effectLst/>
                <a:latin typeface="Calibri" panose="020F0502020204030204" pitchFamily="34" charset="0"/>
                <a:ea typeface="Calibri" panose="020F0502020204030204" pitchFamily="34" charset="0"/>
                <a:cs typeface="Times New Roman" panose="02020603050405020304" pitchFamily="18" charset="0"/>
              </a:rPr>
              <a:t>Pour les indépendants, </a:t>
            </a:r>
            <a:r>
              <a:rPr lang="fr-FR" sz="2800" dirty="0" smtClean="0">
                <a:effectLst/>
                <a:latin typeface="Calibri" panose="020F0502020204030204" pitchFamily="34" charset="0"/>
                <a:ea typeface="Calibri" panose="020F0502020204030204" pitchFamily="34" charset="0"/>
                <a:cs typeface="Times New Roman" panose="02020603050405020304" pitchFamily="18" charset="0"/>
              </a:rPr>
              <a:t>c’est encore moins en moyenne  et très disparate avec un départ à la retraite plus tardif :</a:t>
            </a:r>
          </a:p>
          <a:p>
            <a:pPr marL="285750" indent="-285750">
              <a:spcAft>
                <a:spcPts val="0"/>
              </a:spcAft>
              <a:buFont typeface="Wingdings" panose="05000000000000000000" pitchFamily="2" charset="2"/>
              <a:buChar char="§"/>
            </a:pPr>
            <a:r>
              <a:rPr lang="fr-FR" sz="2800" b="1" dirty="0">
                <a:latin typeface="Calibri" panose="020F0502020204030204" pitchFamily="34" charset="0"/>
                <a:ea typeface="Calibri" panose="020F0502020204030204" pitchFamily="34" charset="0"/>
                <a:cs typeface="Times New Roman" panose="02020603050405020304" pitchFamily="18" charset="0"/>
              </a:rPr>
              <a:t>N</a:t>
            </a:r>
            <a:r>
              <a:rPr lang="fr-FR" sz="2800" b="1" dirty="0" smtClean="0">
                <a:effectLst/>
                <a:latin typeface="Calibri" panose="020F0502020204030204" pitchFamily="34" charset="0"/>
                <a:ea typeface="Calibri" panose="020F0502020204030204" pitchFamily="34" charset="0"/>
                <a:cs typeface="Times New Roman" panose="02020603050405020304" pitchFamily="18" charset="0"/>
              </a:rPr>
              <a:t>on salariés agricoles </a:t>
            </a:r>
            <a:r>
              <a:rPr lang="fr-FR" sz="2800" dirty="0">
                <a:latin typeface="Calibri" panose="020F0502020204030204" pitchFamily="34" charset="0"/>
                <a:ea typeface="Calibri" panose="020F0502020204030204" pitchFamily="34" charset="0"/>
                <a:cs typeface="Times New Roman" panose="02020603050405020304" pitchFamily="18" charset="0"/>
              </a:rPr>
              <a:t>= 740 </a:t>
            </a:r>
            <a:r>
              <a:rPr lang="fr-FR" sz="2800" dirty="0" smtClean="0">
                <a:latin typeface="Calibri" panose="020F0502020204030204" pitchFamily="34" charset="0"/>
                <a:ea typeface="Calibri" panose="020F0502020204030204" pitchFamily="34" charset="0"/>
                <a:cs typeface="Times New Roman" panose="02020603050405020304" pitchFamily="18" charset="0"/>
              </a:rPr>
              <a:t>euros</a:t>
            </a:r>
          </a:p>
          <a:p>
            <a:pPr marL="285750" indent="-285750">
              <a:spcAft>
                <a:spcPts val="0"/>
              </a:spcAft>
              <a:buFont typeface="Wingdings" panose="05000000000000000000" pitchFamily="2" charset="2"/>
              <a:buChar char="§"/>
            </a:pPr>
            <a:r>
              <a:rPr lang="fr-FR" sz="2800" b="1" dirty="0" smtClean="0">
                <a:effectLst/>
                <a:latin typeface="Calibri" panose="020F0502020204030204" pitchFamily="34" charset="0"/>
                <a:ea typeface="Calibri" panose="020F0502020204030204" pitchFamily="34" charset="0"/>
                <a:cs typeface="Times New Roman" panose="02020603050405020304" pitchFamily="18" charset="0"/>
              </a:rPr>
              <a:t>Artisans </a:t>
            </a:r>
            <a:r>
              <a:rPr lang="fr-FR" sz="2800" dirty="0">
                <a:latin typeface="Calibri" panose="020F0502020204030204" pitchFamily="34" charset="0"/>
                <a:ea typeface="Calibri" panose="020F0502020204030204" pitchFamily="34" charset="0"/>
                <a:cs typeface="Times New Roman" panose="02020603050405020304" pitchFamily="18" charset="0"/>
              </a:rPr>
              <a:t>= 1050 euros </a:t>
            </a:r>
            <a:endParaRPr lang="fr-FR" sz="28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
            </a:pPr>
            <a:r>
              <a:rPr lang="fr-FR" sz="2800" b="1" dirty="0" smtClean="0">
                <a:effectLst/>
                <a:latin typeface="Calibri" panose="020F0502020204030204" pitchFamily="34" charset="0"/>
                <a:ea typeface="Calibri" panose="020F0502020204030204" pitchFamily="34" charset="0"/>
                <a:cs typeface="Times New Roman" panose="02020603050405020304" pitchFamily="18" charset="0"/>
              </a:rPr>
              <a:t>Commerçants </a:t>
            </a:r>
            <a:r>
              <a:rPr lang="fr-FR" sz="2800" dirty="0" smtClean="0">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ea typeface="Calibri" panose="020F0502020204030204" pitchFamily="34" charset="0"/>
                <a:cs typeface="Times New Roman" panose="02020603050405020304" pitchFamily="18" charset="0"/>
              </a:rPr>
              <a:t>= 970 euros </a:t>
            </a:r>
            <a:endParaRPr lang="fr-FR" sz="28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fr-FR" sz="2800" b="1" dirty="0" smtClean="0">
                <a:latin typeface="Calibri" panose="020F0502020204030204" pitchFamily="34" charset="0"/>
                <a:ea typeface="Calibri" panose="020F0502020204030204" pitchFamily="34" charset="0"/>
                <a:cs typeface="Times New Roman" panose="02020603050405020304" pitchFamily="18" charset="0"/>
              </a:rPr>
              <a:t>Professions </a:t>
            </a:r>
            <a:r>
              <a:rPr lang="fr-FR" sz="2800" b="1" dirty="0">
                <a:latin typeface="Calibri" panose="020F0502020204030204" pitchFamily="34" charset="0"/>
                <a:ea typeface="Calibri" panose="020F0502020204030204" pitchFamily="34" charset="0"/>
                <a:cs typeface="Times New Roman" panose="02020603050405020304" pitchFamily="18" charset="0"/>
              </a:rPr>
              <a:t>libérales </a:t>
            </a:r>
            <a:r>
              <a:rPr lang="fr-FR" sz="2800" dirty="0">
                <a:latin typeface="Calibri" panose="020F0502020204030204" pitchFamily="34" charset="0"/>
                <a:ea typeface="Calibri" panose="020F0502020204030204" pitchFamily="34" charset="0"/>
                <a:cs typeface="Times New Roman" panose="02020603050405020304" pitchFamily="18" charset="0"/>
              </a:rPr>
              <a:t>= 2440 euros </a:t>
            </a:r>
          </a:p>
          <a:p>
            <a:pPr>
              <a:spcAft>
                <a:spcPts val="0"/>
              </a:spcAft>
            </a:pPr>
            <a:endParaRPr lang="fr-FR"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12</a:t>
            </a:fld>
            <a:endParaRPr lang="fr-FR"/>
          </a:p>
        </p:txBody>
      </p:sp>
    </p:spTree>
    <p:extLst>
      <p:ext uri="{BB962C8B-B14F-4D97-AF65-F5344CB8AC3E}">
        <p14:creationId xmlns:p14="http://schemas.microsoft.com/office/powerpoint/2010/main" val="251542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13</a:t>
            </a:fld>
            <a:endParaRPr lang="fr-FR"/>
          </a:p>
        </p:txBody>
      </p:sp>
      <p:sp>
        <p:nvSpPr>
          <p:cNvPr id="3" name="Rectangle 2"/>
          <p:cNvSpPr/>
          <p:nvPr/>
        </p:nvSpPr>
        <p:spPr>
          <a:xfrm>
            <a:off x="426028" y="509154"/>
            <a:ext cx="11346872" cy="6986528"/>
          </a:xfrm>
          <a:prstGeom prst="rect">
            <a:avLst/>
          </a:prstGeom>
        </p:spPr>
        <p:txBody>
          <a:bodyPr wrap="square">
            <a:spAutoFit/>
          </a:bodyPr>
          <a:lstStyle/>
          <a:p>
            <a:pPr>
              <a:spcAft>
                <a:spcPts val="0"/>
              </a:spcAft>
            </a:pPr>
            <a:r>
              <a:rPr lang="fr-FR"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fr-FR" sz="2800" b="1" dirty="0" smtClean="0">
                <a:latin typeface="Times New Roman" panose="02020603050405020304" pitchFamily="18" charset="0"/>
                <a:ea typeface="Times New Roman" panose="02020603050405020304" pitchFamily="18" charset="0"/>
              </a:rPr>
              <a:t>	</a:t>
            </a:r>
            <a:r>
              <a:rPr lang="fr-FR" sz="2800" b="1"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UNE RÉFORME DE SIMPLIFICATION? </a:t>
            </a:r>
          </a:p>
          <a:p>
            <a:pPr>
              <a:spcAft>
                <a:spcPts val="0"/>
              </a:spcAft>
            </a:pPr>
            <a:r>
              <a:rPr lang="fr-FR" sz="28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fr-FR" sz="2800" b="1"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Rappels sur le régime des indépendants</a:t>
            </a:r>
          </a:p>
          <a:p>
            <a:pPr>
              <a:spcAft>
                <a:spcPts val="0"/>
              </a:spcAft>
            </a:pPr>
            <a:endParaRPr lang="fr-FR" b="1"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r>
              <a:rPr lang="fr-FR"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1) </a:t>
            </a:r>
            <a:r>
              <a:rPr lang="fr-FR" b="1"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Les </a:t>
            </a:r>
            <a:r>
              <a:rPr lang="fr-FR"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cotisations sociales des professionnels libéraux </a:t>
            </a:r>
            <a:endParaRPr lang="fr-FR" b="1"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endParaRPr lang="fr-FR"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r>
              <a:rPr lang="fr-FR" dirty="0" smtClean="0">
                <a:latin typeface="Times New Roman" panose="02020603050405020304" pitchFamily="18" charset="0"/>
                <a:ea typeface="Times New Roman" panose="02020603050405020304" pitchFamily="18" charset="0"/>
              </a:rPr>
              <a:t>Elles sont </a:t>
            </a:r>
            <a:r>
              <a:rPr lang="fr-FR" b="1" dirty="0">
                <a:latin typeface="Times New Roman" panose="02020603050405020304" pitchFamily="18" charset="0"/>
                <a:ea typeface="Times New Roman" panose="02020603050405020304" pitchFamily="18" charset="0"/>
              </a:rPr>
              <a:t>calculées sur leur </a:t>
            </a:r>
            <a:r>
              <a:rPr lang="fr-FR" b="1" dirty="0" smtClean="0">
                <a:latin typeface="Times New Roman" panose="02020603050405020304" pitchFamily="18" charset="0"/>
                <a:ea typeface="Times New Roman" panose="02020603050405020304" pitchFamily="18" charset="0"/>
              </a:rPr>
              <a:t>revenu:</a:t>
            </a:r>
          </a:p>
          <a:p>
            <a:pPr marL="285750" indent="-285750">
              <a:spcAft>
                <a:spcPts val="0"/>
              </a:spcAft>
              <a:buFont typeface="Wingdings" panose="05000000000000000000" pitchFamily="2" charset="2"/>
              <a:buChar char="Ø"/>
            </a:pPr>
            <a:r>
              <a:rPr lang="fr-FR" u="sng" dirty="0" smtClean="0">
                <a:solidFill>
                  <a:srgbClr val="0000FF"/>
                </a:solidFill>
                <a:latin typeface="Times New Roman" panose="02020603050405020304" pitchFamily="18" charset="0"/>
                <a:ea typeface="Times New Roman" panose="02020603050405020304" pitchFamily="18" charset="0"/>
                <a:hlinkClick r:id="rId2"/>
              </a:rPr>
              <a:t>soit déclaration </a:t>
            </a:r>
            <a:r>
              <a:rPr lang="fr-FR" u="sng" dirty="0">
                <a:solidFill>
                  <a:srgbClr val="0000FF"/>
                </a:solidFill>
                <a:latin typeface="Times New Roman" panose="02020603050405020304" pitchFamily="18" charset="0"/>
                <a:ea typeface="Times New Roman" panose="02020603050405020304" pitchFamily="18" charset="0"/>
                <a:hlinkClick r:id="rId2"/>
              </a:rPr>
              <a:t>Sociale des Indépendants (DSI) </a:t>
            </a:r>
            <a:endParaRPr lang="fr-FR" u="sng" dirty="0" smtClean="0">
              <a:solidFill>
                <a:srgbClr val="0000FF"/>
              </a:solidFill>
              <a:latin typeface="Times New Roman" panose="02020603050405020304" pitchFamily="18" charset="0"/>
              <a:ea typeface="Times New Roman" panose="02020603050405020304" pitchFamily="18" charset="0"/>
              <a:hlinkClick r:id="rId2"/>
            </a:endParaRPr>
          </a:p>
          <a:p>
            <a:pPr marL="285750" indent="-285750">
              <a:spcAft>
                <a:spcPts val="0"/>
              </a:spcAft>
              <a:buFont typeface="Wingdings" panose="05000000000000000000" pitchFamily="2" charset="2"/>
              <a:buChar char="Ø"/>
            </a:pPr>
            <a:r>
              <a:rPr lang="fr-FR" u="sng" dirty="0" smtClean="0">
                <a:solidFill>
                  <a:srgbClr val="0000FF"/>
                </a:solidFill>
                <a:latin typeface="Times New Roman" panose="02020603050405020304" pitchFamily="18" charset="0"/>
                <a:ea typeface="Times New Roman" panose="02020603050405020304" pitchFamily="18" charset="0"/>
                <a:hlinkClick r:id="rId2"/>
              </a:rPr>
              <a:t>soit déclaration </a:t>
            </a:r>
            <a:r>
              <a:rPr lang="fr-FR" u="sng" dirty="0">
                <a:solidFill>
                  <a:srgbClr val="0000FF"/>
                </a:solidFill>
                <a:latin typeface="Times New Roman" panose="02020603050405020304" pitchFamily="18" charset="0"/>
                <a:ea typeface="Times New Roman" panose="02020603050405020304" pitchFamily="18" charset="0"/>
                <a:hlinkClick r:id="rId2"/>
              </a:rPr>
              <a:t>Sociales des Praticiens et Auxiliaires Médicaux Conventionnés (DS PAMC)</a:t>
            </a:r>
            <a:r>
              <a:rPr lang="fr-FR" dirty="0">
                <a:latin typeface="Times New Roman" panose="02020603050405020304" pitchFamily="18" charset="0"/>
                <a:ea typeface="Times New Roman" panose="02020603050405020304" pitchFamily="18" charset="0"/>
              </a:rPr>
              <a:t>. </a:t>
            </a:r>
            <a:endParaRPr lang="fr-FR" dirty="0" smtClean="0">
              <a:latin typeface="Times New Roman" panose="02020603050405020304" pitchFamily="18" charset="0"/>
              <a:ea typeface="Times New Roman" panose="02020603050405020304" pitchFamily="18" charset="0"/>
            </a:endParaRPr>
          </a:p>
          <a:p>
            <a:pPr>
              <a:spcAft>
                <a:spcPts val="0"/>
              </a:spcAft>
            </a:pPr>
            <a:r>
              <a:rPr lang="fr-FR" dirty="0" smtClean="0">
                <a:latin typeface="Times New Roman" panose="02020603050405020304" pitchFamily="18" charset="0"/>
                <a:ea typeface="Times New Roman" panose="02020603050405020304" pitchFamily="18" charset="0"/>
              </a:rPr>
              <a:t>En </a:t>
            </a:r>
            <a:r>
              <a:rPr lang="fr-FR" dirty="0">
                <a:latin typeface="Times New Roman" panose="02020603050405020304" pitchFamily="18" charset="0"/>
                <a:ea typeface="Times New Roman" panose="02020603050405020304" pitchFamily="18" charset="0"/>
              </a:rPr>
              <a:t>effet, le régime des PAMC permet aux médecins, infirmières ou encore kinésithérapeutes, de bénéficier d’une participation de la CPAM à leurs cotisations. Ils paient donc des cotisations moins lourdes, mais sont tout de même protégés de la même manière que les autres professionnels. </a:t>
            </a:r>
            <a:endParaRPr lang="fr-FR" dirty="0" smtClean="0">
              <a:latin typeface="Times New Roman" panose="02020603050405020304" pitchFamily="18" charset="0"/>
              <a:ea typeface="Times New Roman" panose="02020603050405020304" pitchFamily="18" charset="0"/>
            </a:endParaRPr>
          </a:p>
          <a:p>
            <a:pPr>
              <a:spcAft>
                <a:spcPts val="0"/>
              </a:spcAft>
            </a:pPr>
            <a:endParaRPr lang="fr-FR" sz="1600" dirty="0">
              <a:latin typeface="Calibri" panose="020F0502020204030204" pitchFamily="34" charset="0"/>
              <a:ea typeface="Calibri" panose="020F0502020204030204" pitchFamily="34" charset="0"/>
            </a:endParaRPr>
          </a:p>
          <a:p>
            <a:pPr>
              <a:spcAft>
                <a:spcPts val="0"/>
              </a:spcAft>
            </a:pPr>
            <a:r>
              <a:rPr lang="fr-FR" b="1" dirty="0">
                <a:latin typeface="Times New Roman" panose="02020603050405020304" pitchFamily="18" charset="0"/>
                <a:ea typeface="Times New Roman" panose="02020603050405020304" pitchFamily="18" charset="0"/>
              </a:rPr>
              <a:t>Les cotisations sociales regroupent : </a:t>
            </a:r>
            <a:endParaRPr lang="fr-FR" sz="1600" b="1"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b="1" dirty="0" smtClean="0">
                <a:latin typeface="Times New Roman" panose="02020603050405020304" pitchFamily="18" charset="0"/>
                <a:ea typeface="Times New Roman" panose="02020603050405020304" pitchFamily="18" charset="0"/>
              </a:rPr>
              <a:t>L’Assurance </a:t>
            </a:r>
            <a:r>
              <a:rPr lang="fr-FR" b="1" dirty="0">
                <a:latin typeface="Times New Roman" panose="02020603050405020304" pitchFamily="18" charset="0"/>
                <a:ea typeface="Times New Roman" panose="02020603050405020304" pitchFamily="18" charset="0"/>
              </a:rPr>
              <a:t>maladie-maternité</a:t>
            </a:r>
            <a:r>
              <a:rPr lang="fr-FR" dirty="0">
                <a:latin typeface="Times New Roman" panose="02020603050405020304" pitchFamily="18" charset="0"/>
                <a:ea typeface="Times New Roman" panose="02020603050405020304" pitchFamily="18" charset="0"/>
              </a:rPr>
              <a:t>, gérée par les caisses d’assurance-maladie (CPAM, RAM…) et la SSI</a:t>
            </a:r>
            <a:endParaRPr lang="fr-FR" sz="16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b="1" dirty="0" smtClean="0">
                <a:latin typeface="Times New Roman" panose="02020603050405020304" pitchFamily="18" charset="0"/>
                <a:ea typeface="Times New Roman" panose="02020603050405020304" pitchFamily="18" charset="0"/>
              </a:rPr>
              <a:t>Les Allocations </a:t>
            </a:r>
            <a:r>
              <a:rPr lang="fr-FR" b="1" dirty="0">
                <a:latin typeface="Times New Roman" panose="02020603050405020304" pitchFamily="18" charset="0"/>
                <a:ea typeface="Times New Roman" panose="02020603050405020304" pitchFamily="18" charset="0"/>
              </a:rPr>
              <a:t>F</a:t>
            </a:r>
            <a:r>
              <a:rPr lang="fr-FR" b="1" dirty="0" smtClean="0">
                <a:latin typeface="Times New Roman" panose="02020603050405020304" pitchFamily="18" charset="0"/>
                <a:ea typeface="Times New Roman" panose="02020603050405020304" pitchFamily="18" charset="0"/>
              </a:rPr>
              <a:t>amiliales</a:t>
            </a:r>
            <a:r>
              <a:rPr lang="fr-FR" dirty="0">
                <a:latin typeface="Times New Roman" panose="02020603050405020304" pitchFamily="18" charset="0"/>
                <a:ea typeface="Times New Roman" panose="02020603050405020304" pitchFamily="18" charset="0"/>
              </a:rPr>
              <a:t>, gérées par la CAF et l’</a:t>
            </a:r>
            <a:r>
              <a:rPr lang="fr-FR" u="sng" dirty="0">
                <a:solidFill>
                  <a:srgbClr val="0000FF"/>
                </a:solidFill>
                <a:latin typeface="Times New Roman" panose="02020603050405020304" pitchFamily="18" charset="0"/>
                <a:ea typeface="Times New Roman" panose="02020603050405020304" pitchFamily="18" charset="0"/>
                <a:hlinkClick r:id="rId3"/>
              </a:rPr>
              <a:t>URSSAF</a:t>
            </a:r>
            <a:endParaRPr lang="fr-FR" sz="16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b="1" dirty="0">
                <a:latin typeface="Times New Roman" panose="02020603050405020304" pitchFamily="18" charset="0"/>
                <a:ea typeface="Times New Roman" panose="02020603050405020304" pitchFamily="18" charset="0"/>
              </a:rPr>
              <a:t>La Contribution Sociale Généralisée</a:t>
            </a:r>
            <a:r>
              <a:rPr lang="fr-FR" dirty="0">
                <a:latin typeface="Times New Roman" panose="02020603050405020304" pitchFamily="18" charset="0"/>
                <a:ea typeface="Times New Roman" panose="02020603050405020304" pitchFamily="18" charset="0"/>
              </a:rPr>
              <a:t> (CSG) et la </a:t>
            </a:r>
            <a:r>
              <a:rPr lang="fr-FR" b="1" dirty="0">
                <a:latin typeface="Times New Roman" panose="02020603050405020304" pitchFamily="18" charset="0"/>
                <a:ea typeface="Times New Roman" panose="02020603050405020304" pitchFamily="18" charset="0"/>
              </a:rPr>
              <a:t>Contribution au Remboursement de la Dette Sociale</a:t>
            </a:r>
            <a:r>
              <a:rPr lang="fr-FR" dirty="0">
                <a:latin typeface="Times New Roman" panose="02020603050405020304" pitchFamily="18" charset="0"/>
                <a:ea typeface="Times New Roman" panose="02020603050405020304" pitchFamily="18" charset="0"/>
              </a:rPr>
              <a:t> (CRDS), gérées par l’URSSAF, qui servent à financer la Sécurité Sociale et son déficit</a:t>
            </a:r>
            <a:endParaRPr lang="fr-FR" sz="1600" dirty="0">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b="1" dirty="0">
                <a:latin typeface="Times New Roman" panose="02020603050405020304" pitchFamily="18" charset="0"/>
                <a:ea typeface="Times New Roman" panose="02020603050405020304" pitchFamily="18" charset="0"/>
              </a:rPr>
              <a:t>La Contribution à la Formation Professionnelle</a:t>
            </a:r>
            <a:r>
              <a:rPr lang="fr-FR" dirty="0">
                <a:latin typeface="Times New Roman" panose="02020603050405020304" pitchFamily="18" charset="0"/>
                <a:ea typeface="Times New Roman" panose="02020603050405020304" pitchFamily="18" charset="0"/>
              </a:rPr>
              <a:t> (CFP), gérée par </a:t>
            </a:r>
            <a:r>
              <a:rPr lang="fr-FR" dirty="0" smtClean="0">
                <a:latin typeface="Times New Roman" panose="02020603050405020304" pitchFamily="18" charset="0"/>
                <a:ea typeface="Times New Roman" panose="02020603050405020304" pitchFamily="18" charset="0"/>
              </a:rPr>
              <a:t>l’URSSAF</a:t>
            </a:r>
          </a:p>
          <a:p>
            <a:pPr marL="342900" indent="-342900">
              <a:buSzPts val="1000"/>
              <a:buFont typeface="Arial" panose="020B0604020202020204" pitchFamily="34" charset="0"/>
              <a:buChar char="•"/>
              <a:tabLst>
                <a:tab pos="457200" algn="l"/>
              </a:tabLst>
            </a:pPr>
            <a:r>
              <a:rPr lang="fr-FR" b="1" dirty="0" smtClean="0">
                <a:latin typeface="Times New Roman" panose="02020603050405020304" pitchFamily="18" charset="0"/>
                <a:ea typeface="Times New Roman" panose="02020603050405020304" pitchFamily="18" charset="0"/>
              </a:rPr>
              <a:t>L’Assurance </a:t>
            </a:r>
            <a:r>
              <a:rPr lang="fr-FR" b="1" dirty="0">
                <a:latin typeface="Times New Roman" panose="02020603050405020304" pitchFamily="18" charset="0"/>
                <a:ea typeface="Times New Roman" panose="02020603050405020304" pitchFamily="18" charset="0"/>
              </a:rPr>
              <a:t>vieillesse, invalidité et décès</a:t>
            </a:r>
            <a:r>
              <a:rPr lang="fr-FR" dirty="0">
                <a:latin typeface="Times New Roman" panose="02020603050405020304" pitchFamily="18" charset="0"/>
                <a:ea typeface="Times New Roman" panose="02020603050405020304" pitchFamily="18" charset="0"/>
              </a:rPr>
              <a:t>, gérée par </a:t>
            </a:r>
            <a:r>
              <a:rPr lang="fr-FR" u="sng" dirty="0">
                <a:solidFill>
                  <a:srgbClr val="0000FF"/>
                </a:solidFill>
                <a:latin typeface="Times New Roman" panose="02020603050405020304" pitchFamily="18" charset="0"/>
                <a:ea typeface="Times New Roman" panose="02020603050405020304" pitchFamily="18" charset="0"/>
                <a:hlinkClick r:id="rId4"/>
              </a:rPr>
              <a:t>les caisses de retraite</a:t>
            </a:r>
            <a:r>
              <a:rPr lang="fr-FR" dirty="0">
                <a:latin typeface="Times New Roman" panose="02020603050405020304" pitchFamily="18" charset="0"/>
                <a:ea typeface="Times New Roman" panose="02020603050405020304" pitchFamily="18" charset="0"/>
              </a:rPr>
              <a:t> (CARPIMKO, CARMF, CIPAV…)</a:t>
            </a:r>
            <a:endParaRPr lang="fr-FR" sz="1600" dirty="0">
              <a:latin typeface="Calibri" panose="020F0502020204030204" pitchFamily="34" charset="0"/>
              <a:ea typeface="Calibri" panose="020F0502020204030204" pitchFamily="34" charset="0"/>
            </a:endParaRPr>
          </a:p>
          <a:p>
            <a:pPr marL="342900" lvl="0" indent="-342900">
              <a:spcAft>
                <a:spcPts val="0"/>
              </a:spcAft>
              <a:buSzPts val="1000"/>
              <a:buFont typeface="Arial" panose="020B0604020202020204" pitchFamily="34" charset="0"/>
              <a:buChar char="•"/>
              <a:tabLst>
                <a:tab pos="457200" algn="l"/>
              </a:tabLst>
            </a:pPr>
            <a:endParaRPr lang="fr-FR" dirty="0" smtClean="0">
              <a:latin typeface="Times New Roman" panose="02020603050405020304" pitchFamily="18" charset="0"/>
              <a:ea typeface="Times New Roman" panose="02020603050405020304" pitchFamily="18" charset="0"/>
            </a:endParaRPr>
          </a:p>
          <a:p>
            <a:pPr lvl="0">
              <a:spcAft>
                <a:spcPts val="0"/>
              </a:spcAft>
              <a:buSzPts val="1000"/>
              <a:tabLst>
                <a:tab pos="457200" algn="l"/>
              </a:tabLst>
            </a:pPr>
            <a:endParaRPr lang="fr-FR" sz="1600" dirty="0">
              <a:latin typeface="Calibri" panose="020F0502020204030204" pitchFamily="34" charset="0"/>
              <a:ea typeface="Calibri" panose="020F0502020204030204" pitchFamily="34" charset="0"/>
            </a:endParaRPr>
          </a:p>
          <a:p>
            <a:pPr>
              <a:spcAft>
                <a:spcPts val="0"/>
              </a:spcAft>
            </a:pPr>
            <a:r>
              <a:rPr lang="fr-FR" b="1" dirty="0">
                <a:latin typeface="Times New Roman" panose="02020603050405020304" pitchFamily="18" charset="0"/>
                <a:ea typeface="Times New Roman" panose="02020603050405020304" pitchFamily="18" charset="0"/>
              </a:rPr>
              <a:t>Attention</a:t>
            </a:r>
            <a:r>
              <a:rPr lang="fr-FR" dirty="0">
                <a:latin typeface="Times New Roman" panose="02020603050405020304" pitchFamily="18" charset="0"/>
                <a:ea typeface="Times New Roman" panose="02020603050405020304" pitchFamily="18" charset="0"/>
              </a:rPr>
              <a:t> : les professionnels libéraux ne cotisent pas et ne sont pas couverts pour les accidents du travail (indemnités et remboursement des soins), les maladies professionnelles et le chômage. Des assurances privées existent pour couvrir ces besoins, mais elles ne sont pas obligatoires.</a:t>
            </a:r>
            <a:endParaRPr lang="fr-FR"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2457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14</a:t>
            </a:fld>
            <a:endParaRPr lang="fr-FR"/>
          </a:p>
        </p:txBody>
      </p:sp>
      <p:sp>
        <p:nvSpPr>
          <p:cNvPr id="3" name="Rectangle 2"/>
          <p:cNvSpPr/>
          <p:nvPr/>
        </p:nvSpPr>
        <p:spPr>
          <a:xfrm>
            <a:off x="768927" y="135083"/>
            <a:ext cx="11326091" cy="6494085"/>
          </a:xfrm>
          <a:prstGeom prst="rect">
            <a:avLst/>
          </a:prstGeom>
        </p:spPr>
        <p:txBody>
          <a:bodyPr wrap="square">
            <a:spAutoFit/>
          </a:bodyPr>
          <a:lstStyle/>
          <a:p>
            <a:r>
              <a:rPr lang="fr-FR" sz="2000" b="1" dirty="0" smtClean="0">
                <a:effectLst>
                  <a:outerShdw blurRad="38100" dist="38100" dir="2700000" algn="tl">
                    <a:srgbClr val="000000">
                      <a:alpha val="43137"/>
                    </a:srgbClr>
                  </a:outerShdw>
                </a:effectLst>
                <a:ea typeface="Times New Roman" panose="02020603050405020304" pitchFamily="18" charset="0"/>
              </a:rPr>
              <a:t>	2) </a:t>
            </a:r>
            <a:r>
              <a:rPr lang="fr-FR" sz="2400" b="1" u="sng" dirty="0" smtClean="0">
                <a:effectLst>
                  <a:outerShdw blurRad="38100" dist="38100" dir="2700000" algn="tl">
                    <a:srgbClr val="000000">
                      <a:alpha val="43137"/>
                    </a:srgbClr>
                  </a:outerShdw>
                </a:effectLst>
                <a:ea typeface="Times New Roman" panose="02020603050405020304" pitchFamily="18" charset="0"/>
              </a:rPr>
              <a:t>La CNAVPL   </a:t>
            </a:r>
            <a:r>
              <a:rPr lang="fr-FR" sz="2000" b="1"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fr-FR" sz="2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rPr>
              <a:t>Caisse </a:t>
            </a:r>
            <a:r>
              <a:rPr lang="fr-FR" sz="2000" b="1" u="sng"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rPr>
              <a:t>Nationale d’Assurance Vieillesse des Professions </a:t>
            </a:r>
            <a:r>
              <a:rPr lang="fr-FR" sz="2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hlinkClick r:id="rId2"/>
              </a:rPr>
              <a:t>Libérales</a:t>
            </a:r>
            <a:r>
              <a:rPr lang="fr-FR" sz="2000"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p>
          <a:p>
            <a:endParaRPr lang="fr-FR" dirty="0">
              <a:latin typeface="Times New Roman" panose="02020603050405020304" pitchFamily="18" charset="0"/>
              <a:ea typeface="Times New Roman" panose="02020603050405020304" pitchFamily="18" charset="0"/>
            </a:endParaRPr>
          </a:p>
          <a:p>
            <a:r>
              <a:rPr lang="fr-FR" dirty="0" smtClean="0">
                <a:ea typeface="Times New Roman" panose="02020603050405020304" pitchFamily="18" charset="0"/>
              </a:rPr>
              <a:t>Les professionnels libéraux bénéficient d’un système de retraite autonome, avec leur propre caisse,                                        toutes regroupées sous la CNAVPL. </a:t>
            </a:r>
            <a:r>
              <a:rPr lang="fr-FR" dirty="0">
                <a:ea typeface="Times New Roman" panose="02020603050405020304" pitchFamily="18" charset="0"/>
              </a:rPr>
              <a:t>Ce système de retraite fonctionne </a:t>
            </a:r>
            <a:r>
              <a:rPr lang="fr-FR" dirty="0" smtClean="0">
                <a:ea typeface="Times New Roman" panose="02020603050405020304" pitchFamily="18" charset="0"/>
              </a:rPr>
              <a:t>déjà par </a:t>
            </a:r>
            <a:r>
              <a:rPr lang="fr-FR" dirty="0">
                <a:ea typeface="Times New Roman" panose="02020603050405020304" pitchFamily="18" charset="0"/>
              </a:rPr>
              <a:t>points, acquis en proportion du revenu. </a:t>
            </a:r>
            <a:r>
              <a:rPr lang="fr-FR" dirty="0" smtClean="0">
                <a:ea typeface="Times New Roman" panose="02020603050405020304" pitchFamily="18" charset="0"/>
              </a:rPr>
              <a:t>                                   Les </a:t>
            </a:r>
            <a:r>
              <a:rPr lang="fr-FR" dirty="0">
                <a:ea typeface="Times New Roman" panose="02020603050405020304" pitchFamily="18" charset="0"/>
              </a:rPr>
              <a:t>caisses des professions libérales sont globalement efficaces et ont, pour la plupart, une importante réserve</a:t>
            </a:r>
            <a:r>
              <a:rPr lang="fr-FR" dirty="0" smtClean="0">
                <a:ea typeface="Times New Roman" panose="02020603050405020304" pitchFamily="18" charset="0"/>
              </a:rPr>
              <a:t>. </a:t>
            </a:r>
          </a:p>
          <a:p>
            <a:endParaRPr lang="fr-FR" dirty="0">
              <a:ea typeface="Calibri" panose="020F0502020204030204" pitchFamily="34" charset="0"/>
            </a:endParaRPr>
          </a:p>
          <a:p>
            <a:pPr>
              <a:spcAft>
                <a:spcPts val="0"/>
              </a:spcAft>
            </a:pPr>
            <a:r>
              <a:rPr lang="fr-FR" dirty="0" smtClean="0">
                <a:ea typeface="Times New Roman" panose="02020603050405020304" pitchFamily="18" charset="0"/>
              </a:rPr>
              <a:t>La </a:t>
            </a:r>
            <a:r>
              <a:rPr lang="fr-FR" u="sng" dirty="0" smtClean="0">
                <a:solidFill>
                  <a:srgbClr val="0000FF"/>
                </a:solidFill>
                <a:ea typeface="Times New Roman" panose="02020603050405020304" pitchFamily="18" charset="0"/>
                <a:hlinkClick r:id="rId2"/>
              </a:rPr>
              <a:t>Caisse Nationale d’Assurance Vieillesse des Professions Libérales</a:t>
            </a:r>
            <a:r>
              <a:rPr lang="fr-FR" dirty="0" smtClean="0">
                <a:ea typeface="Times New Roman" panose="02020603050405020304" pitchFamily="18" charset="0"/>
              </a:rPr>
              <a:t> (CNAVPL) se divise en 10 sections, chacune s’occupant d’un groupe de professions en particulier : </a:t>
            </a:r>
            <a:endParaRPr lang="fr-FR" dirty="0" smtClean="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smtClean="0">
                <a:ea typeface="Times New Roman" panose="02020603050405020304" pitchFamily="18" charset="0"/>
              </a:rPr>
              <a:t>La </a:t>
            </a:r>
            <a:r>
              <a:rPr lang="fr-FR" b="1" dirty="0">
                <a:ea typeface="Times New Roman" panose="02020603050405020304" pitchFamily="18" charset="0"/>
              </a:rPr>
              <a:t>CARCDSF</a:t>
            </a:r>
            <a:r>
              <a:rPr lang="fr-FR" dirty="0">
                <a:ea typeface="Times New Roman" panose="02020603050405020304" pitchFamily="18" charset="0"/>
              </a:rPr>
              <a:t> pour les chirurgiens-dentistes et sages-femmes</a:t>
            </a:r>
            <a:endParaRPr lang="fr-FR" dirty="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a:ea typeface="Times New Roman" panose="02020603050405020304" pitchFamily="18" charset="0"/>
              </a:rPr>
              <a:t>La </a:t>
            </a:r>
            <a:r>
              <a:rPr lang="fr-FR" b="1" dirty="0">
                <a:ea typeface="Times New Roman" panose="02020603050405020304" pitchFamily="18" charset="0"/>
              </a:rPr>
              <a:t>CARMF</a:t>
            </a:r>
            <a:r>
              <a:rPr lang="fr-FR" dirty="0">
                <a:ea typeface="Times New Roman" panose="02020603050405020304" pitchFamily="18" charset="0"/>
              </a:rPr>
              <a:t> pour les médecins</a:t>
            </a:r>
            <a:endParaRPr lang="fr-FR" dirty="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a:ea typeface="Times New Roman" panose="02020603050405020304" pitchFamily="18" charset="0"/>
              </a:rPr>
              <a:t>La </a:t>
            </a:r>
            <a:r>
              <a:rPr lang="fr-FR" b="1" dirty="0">
                <a:ea typeface="Times New Roman" panose="02020603050405020304" pitchFamily="18" charset="0"/>
              </a:rPr>
              <a:t>CARPIMKO</a:t>
            </a:r>
            <a:r>
              <a:rPr lang="fr-FR" dirty="0">
                <a:ea typeface="Times New Roman" panose="02020603050405020304" pitchFamily="18" charset="0"/>
              </a:rPr>
              <a:t> pour les infirmiers, masseurs-kinésithérapeutes, pédicures-podologues, orthophonistes et orthoptistes</a:t>
            </a:r>
            <a:endParaRPr lang="fr-FR" dirty="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a:ea typeface="Times New Roman" panose="02020603050405020304" pitchFamily="18" charset="0"/>
              </a:rPr>
              <a:t>La </a:t>
            </a:r>
            <a:r>
              <a:rPr lang="fr-FR" b="1" dirty="0">
                <a:ea typeface="Times New Roman" panose="02020603050405020304" pitchFamily="18" charset="0"/>
              </a:rPr>
              <a:t>CARPV</a:t>
            </a:r>
            <a:r>
              <a:rPr lang="fr-FR" dirty="0">
                <a:ea typeface="Times New Roman" panose="02020603050405020304" pitchFamily="18" charset="0"/>
              </a:rPr>
              <a:t> pour les vétérinaires</a:t>
            </a:r>
            <a:endParaRPr lang="fr-FR" dirty="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a:ea typeface="Times New Roman" panose="02020603050405020304" pitchFamily="18" charset="0"/>
              </a:rPr>
              <a:t>La </a:t>
            </a:r>
            <a:r>
              <a:rPr lang="fr-FR" b="1" dirty="0">
                <a:ea typeface="Times New Roman" panose="02020603050405020304" pitchFamily="18" charset="0"/>
              </a:rPr>
              <a:t>CAVAMAC</a:t>
            </a:r>
            <a:r>
              <a:rPr lang="fr-FR" dirty="0">
                <a:ea typeface="Times New Roman" panose="02020603050405020304" pitchFamily="18" charset="0"/>
              </a:rPr>
              <a:t> pour les agents généraux d’assurance</a:t>
            </a:r>
            <a:endParaRPr lang="fr-FR" dirty="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a:ea typeface="Times New Roman" panose="02020603050405020304" pitchFamily="18" charset="0"/>
              </a:rPr>
              <a:t>La </a:t>
            </a:r>
            <a:r>
              <a:rPr lang="fr-FR" b="1" dirty="0">
                <a:ea typeface="Times New Roman" panose="02020603050405020304" pitchFamily="18" charset="0"/>
              </a:rPr>
              <a:t>CAVEC</a:t>
            </a:r>
            <a:r>
              <a:rPr lang="fr-FR" dirty="0">
                <a:ea typeface="Times New Roman" panose="02020603050405020304" pitchFamily="18" charset="0"/>
              </a:rPr>
              <a:t> pour les experts-comptables et commissaires aux comptes</a:t>
            </a:r>
            <a:endParaRPr lang="fr-FR" dirty="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a:ea typeface="Times New Roman" panose="02020603050405020304" pitchFamily="18" charset="0"/>
              </a:rPr>
              <a:t>La </a:t>
            </a:r>
            <a:r>
              <a:rPr lang="fr-FR" b="1" dirty="0">
                <a:ea typeface="Times New Roman" panose="02020603050405020304" pitchFamily="18" charset="0"/>
              </a:rPr>
              <a:t>CAVOM</a:t>
            </a:r>
            <a:r>
              <a:rPr lang="fr-FR" dirty="0">
                <a:ea typeface="Times New Roman" panose="02020603050405020304" pitchFamily="18" charset="0"/>
              </a:rPr>
              <a:t> pour les officiers ministériels, officiers publics et des compagnies judiciaires</a:t>
            </a:r>
            <a:endParaRPr lang="fr-FR" dirty="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a:ea typeface="Times New Roman" panose="02020603050405020304" pitchFamily="18" charset="0"/>
              </a:rPr>
              <a:t>La </a:t>
            </a:r>
            <a:r>
              <a:rPr lang="fr-FR" b="1" dirty="0">
                <a:ea typeface="Times New Roman" panose="02020603050405020304" pitchFamily="18" charset="0"/>
              </a:rPr>
              <a:t>CAVP</a:t>
            </a:r>
            <a:r>
              <a:rPr lang="fr-FR" dirty="0">
                <a:ea typeface="Times New Roman" panose="02020603050405020304" pitchFamily="18" charset="0"/>
              </a:rPr>
              <a:t> pour les pharmaciens</a:t>
            </a:r>
            <a:endParaRPr lang="fr-FR" dirty="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a:ea typeface="Times New Roman" panose="02020603050405020304" pitchFamily="18" charset="0"/>
              </a:rPr>
              <a:t>La </a:t>
            </a:r>
            <a:r>
              <a:rPr lang="fr-FR" b="1" dirty="0">
                <a:ea typeface="Times New Roman" panose="02020603050405020304" pitchFamily="18" charset="0"/>
              </a:rPr>
              <a:t>CIPAV</a:t>
            </a:r>
            <a:r>
              <a:rPr lang="fr-FR" dirty="0">
                <a:ea typeface="Times New Roman" panose="02020603050405020304" pitchFamily="18" charset="0"/>
              </a:rPr>
              <a:t> pour les architectes, agréés en architecture, ingénieurs, techniciens, géomètres, experts, conseils, consultants, etc.</a:t>
            </a:r>
            <a:endParaRPr lang="fr-FR" dirty="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fr-FR" dirty="0">
                <a:ea typeface="Times New Roman" panose="02020603050405020304" pitchFamily="18" charset="0"/>
              </a:rPr>
              <a:t>La </a:t>
            </a:r>
            <a:r>
              <a:rPr lang="fr-FR" b="1" dirty="0">
                <a:ea typeface="Times New Roman" panose="02020603050405020304" pitchFamily="18" charset="0"/>
              </a:rPr>
              <a:t>CPRN</a:t>
            </a:r>
            <a:r>
              <a:rPr lang="fr-FR" dirty="0">
                <a:ea typeface="Times New Roman" panose="02020603050405020304" pitchFamily="18" charset="0"/>
              </a:rPr>
              <a:t> pour les </a:t>
            </a:r>
            <a:r>
              <a:rPr lang="fr-FR" dirty="0" smtClean="0">
                <a:ea typeface="Times New Roman" panose="02020603050405020304" pitchFamily="18" charset="0"/>
              </a:rPr>
              <a:t>notaires</a:t>
            </a:r>
          </a:p>
          <a:p>
            <a:pPr marL="342900" lvl="0" indent="-342900">
              <a:spcAft>
                <a:spcPts val="0"/>
              </a:spcAft>
              <a:buSzPts val="1000"/>
              <a:buFont typeface="Symbol" panose="05050102010706020507" pitchFamily="18" charset="2"/>
              <a:buChar char=""/>
              <a:tabLst>
                <a:tab pos="457200" algn="l"/>
              </a:tabLst>
            </a:pPr>
            <a:endParaRPr lang="fr-FR" dirty="0">
              <a:ea typeface="Calibri" panose="020F0502020204030204" pitchFamily="34" charset="0"/>
            </a:endParaRPr>
          </a:p>
          <a:p>
            <a:pPr>
              <a:spcAft>
                <a:spcPts val="0"/>
              </a:spcAft>
            </a:pPr>
            <a:r>
              <a:rPr lang="fr-FR" u="sng" dirty="0">
                <a:ea typeface="Times New Roman" panose="02020603050405020304" pitchFamily="18" charset="0"/>
              </a:rPr>
              <a:t>À noter que </a:t>
            </a:r>
            <a:r>
              <a:rPr lang="fr-FR" b="1" u="sng" dirty="0">
                <a:solidFill>
                  <a:schemeClr val="accent1">
                    <a:lumMod val="50000"/>
                  </a:schemeClr>
                </a:solidFill>
                <a:ea typeface="Times New Roman" panose="02020603050405020304" pitchFamily="18" charset="0"/>
              </a:rPr>
              <a:t>les avocats disposent également de leur propre caisse</a:t>
            </a:r>
            <a:r>
              <a:rPr lang="fr-FR" u="sng" dirty="0">
                <a:solidFill>
                  <a:schemeClr val="accent1">
                    <a:lumMod val="50000"/>
                  </a:schemeClr>
                </a:solidFill>
                <a:ea typeface="Times New Roman" panose="02020603050405020304" pitchFamily="18" charset="0"/>
              </a:rPr>
              <a:t>, indépendante de la CNAVPL, la Caisse Nationale des Barreaux Français (CNBF). </a:t>
            </a:r>
            <a:endParaRPr lang="fr-FR" u="sng" dirty="0" smtClean="0">
              <a:solidFill>
                <a:schemeClr val="accent1">
                  <a:lumMod val="50000"/>
                </a:schemeClr>
              </a:solidFill>
              <a:ea typeface="Times New Roman" panose="02020603050405020304" pitchFamily="18" charset="0"/>
            </a:endParaRPr>
          </a:p>
        </p:txBody>
      </p:sp>
    </p:spTree>
    <p:extLst>
      <p:ext uri="{BB962C8B-B14F-4D97-AF65-F5344CB8AC3E}">
        <p14:creationId xmlns:p14="http://schemas.microsoft.com/office/powerpoint/2010/main" val="84721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810" y="135081"/>
            <a:ext cx="11745190" cy="7109639"/>
          </a:xfrm>
          <a:prstGeom prst="rect">
            <a:avLst/>
          </a:prstGeom>
        </p:spPr>
        <p:txBody>
          <a:bodyPr wrap="square">
            <a:spAutoFit/>
          </a:bodyPr>
          <a:lstStyle/>
          <a:p>
            <a:pPr lvl="0" eaLnBrk="0" fontAlgn="base" hangingPunct="0">
              <a:spcBef>
                <a:spcPct val="0"/>
              </a:spcBef>
              <a:spcAft>
                <a:spcPct val="0"/>
              </a:spcAft>
            </a:pPr>
            <a:r>
              <a:rPr lang="fr-FR" altLang="fr-FR" sz="2800" i="1" dirty="0" smtClean="0">
                <a:latin typeface="Arial" panose="020B0604020202020204" pitchFamily="34" charset="0"/>
              </a:rPr>
              <a:t>				</a:t>
            </a:r>
            <a:r>
              <a:rPr lang="fr-FR" altLang="fr-FR" sz="2800" b="1" u="sng" dirty="0" smtClean="0">
                <a:effectLst>
                  <a:outerShdw blurRad="38100" dist="38100" dir="2700000" algn="tl">
                    <a:srgbClr val="000000">
                      <a:alpha val="43137"/>
                    </a:srgbClr>
                  </a:outerShdw>
                </a:effectLst>
                <a:latin typeface="Arial" panose="020B0604020202020204" pitchFamily="34" charset="0"/>
              </a:rPr>
              <a:t>LA </a:t>
            </a:r>
            <a:r>
              <a:rPr lang="fr-FR" altLang="fr-FR" sz="2800" b="1" u="sng" dirty="0">
                <a:effectLst>
                  <a:outerShdw blurRad="38100" dist="38100" dir="2700000" algn="tl">
                    <a:srgbClr val="000000">
                      <a:alpha val="43137"/>
                    </a:srgbClr>
                  </a:outerShdw>
                </a:effectLst>
                <a:latin typeface="Arial" panose="020B0604020202020204" pitchFamily="34" charset="0"/>
              </a:rPr>
              <a:t>CARMF </a:t>
            </a:r>
            <a:endParaRPr lang="fr-FR" altLang="fr-FR" sz="2800" b="1" u="sng" dirty="0" smtClean="0">
              <a:effectLst>
                <a:outerShdw blurRad="38100" dist="38100" dir="2700000" algn="tl">
                  <a:srgbClr val="000000">
                    <a:alpha val="43137"/>
                  </a:srgbClr>
                </a:outerShdw>
              </a:effectLst>
              <a:latin typeface="Arial" panose="020B0604020202020204" pitchFamily="34" charset="0"/>
            </a:endParaRPr>
          </a:p>
          <a:p>
            <a:pPr lvl="0" eaLnBrk="0" fontAlgn="base" hangingPunct="0">
              <a:spcBef>
                <a:spcPct val="0"/>
              </a:spcBef>
              <a:spcAft>
                <a:spcPct val="0"/>
              </a:spcAft>
            </a:pPr>
            <a:endParaRPr lang="fr-FR" altLang="fr-FR" sz="2400" dirty="0" smtClean="0"/>
          </a:p>
          <a:p>
            <a:pPr lvl="0" eaLnBrk="0" fontAlgn="base" hangingPunct="0">
              <a:spcBef>
                <a:spcPct val="0"/>
              </a:spcBef>
              <a:spcAft>
                <a:spcPct val="0"/>
              </a:spcAft>
            </a:pPr>
            <a:r>
              <a:rPr lang="fr-FR" altLang="fr-FR" sz="2000" b="1" dirty="0" smtClean="0">
                <a:solidFill>
                  <a:srgbClr val="FF0000"/>
                </a:solidFill>
              </a:rPr>
              <a:t>La CARMF</a:t>
            </a:r>
            <a:r>
              <a:rPr lang="fr-FR" altLang="fr-FR" sz="2000" b="1" dirty="0" smtClean="0"/>
              <a:t>:</a:t>
            </a:r>
          </a:p>
          <a:p>
            <a:pPr marL="342900" lvl="0" indent="-342900" eaLnBrk="0" fontAlgn="base" hangingPunct="0">
              <a:spcBef>
                <a:spcPct val="0"/>
              </a:spcBef>
              <a:spcAft>
                <a:spcPct val="0"/>
              </a:spcAft>
              <a:buFont typeface="Wingdings" panose="05000000000000000000" pitchFamily="2" charset="2"/>
              <a:buChar char="§"/>
            </a:pPr>
            <a:r>
              <a:rPr lang="fr-FR" altLang="fr-FR" sz="2000" dirty="0" smtClean="0"/>
              <a:t>née en 1948</a:t>
            </a:r>
          </a:p>
          <a:p>
            <a:pPr marL="342900" lvl="0" indent="-342900" eaLnBrk="0" fontAlgn="base" hangingPunct="0">
              <a:spcBef>
                <a:spcPct val="0"/>
              </a:spcBef>
              <a:spcAft>
                <a:spcPct val="0"/>
              </a:spcAft>
              <a:buFont typeface="Wingdings" panose="05000000000000000000" pitchFamily="2" charset="2"/>
              <a:buChar char="§"/>
            </a:pPr>
            <a:r>
              <a:rPr lang="fr-FR" altLang="fr-FR" sz="2000" dirty="0" smtClean="0"/>
              <a:t>gère </a:t>
            </a:r>
            <a:r>
              <a:rPr lang="fr-FR" altLang="fr-FR" sz="2000" dirty="0"/>
              <a:t>l’ensemble des régimes obligatoires </a:t>
            </a:r>
            <a:r>
              <a:rPr lang="fr-FR" altLang="fr-FR" sz="2000" b="1" dirty="0" smtClean="0"/>
              <a:t>de retraite et </a:t>
            </a:r>
            <a:r>
              <a:rPr lang="fr-FR" altLang="fr-FR" sz="2000" b="1" dirty="0"/>
              <a:t>de prévoyance </a:t>
            </a:r>
            <a:r>
              <a:rPr lang="fr-FR" altLang="fr-FR" sz="2000" b="1" dirty="0" smtClean="0"/>
              <a:t>des </a:t>
            </a:r>
            <a:r>
              <a:rPr lang="fr-FR" altLang="fr-FR" sz="2000" b="1" dirty="0"/>
              <a:t>médecins libéraux </a:t>
            </a:r>
          </a:p>
          <a:p>
            <a:pPr marL="342900" lvl="0" indent="-342900" eaLnBrk="0" fontAlgn="base" hangingPunct="0">
              <a:spcBef>
                <a:spcPct val="0"/>
              </a:spcBef>
              <a:spcAft>
                <a:spcPct val="0"/>
              </a:spcAft>
              <a:buFont typeface="Wingdings" panose="05000000000000000000" pitchFamily="2" charset="2"/>
              <a:buChar char="§"/>
            </a:pPr>
            <a:r>
              <a:rPr lang="fr-FR" altLang="fr-FR" sz="2000" dirty="0" smtClean="0"/>
              <a:t>123</a:t>
            </a:r>
            <a:r>
              <a:rPr lang="fr-FR" altLang="fr-FR" sz="2000" dirty="0"/>
              <a:t> 167 cotisants, 96 225 </a:t>
            </a:r>
            <a:r>
              <a:rPr lang="fr-FR" altLang="fr-FR" sz="2000" dirty="0" smtClean="0"/>
              <a:t>prestataires </a:t>
            </a:r>
          </a:p>
          <a:p>
            <a:pPr lvl="0" eaLnBrk="0" fontAlgn="base" hangingPunct="0">
              <a:spcBef>
                <a:spcPct val="0"/>
              </a:spcBef>
              <a:spcAft>
                <a:spcPct val="0"/>
              </a:spcAft>
            </a:pPr>
            <a:endParaRPr lang="fr-FR" altLang="fr-FR" sz="2000" dirty="0" smtClean="0"/>
          </a:p>
          <a:p>
            <a:pPr lvl="0" eaLnBrk="0" fontAlgn="base" hangingPunct="0">
              <a:spcBef>
                <a:spcPct val="0"/>
              </a:spcBef>
              <a:spcAft>
                <a:spcPct val="0"/>
              </a:spcAft>
            </a:pPr>
            <a:r>
              <a:rPr lang="fr-FR" altLang="fr-FR" sz="2000" b="1" dirty="0" smtClean="0">
                <a:solidFill>
                  <a:srgbClr val="FF0000"/>
                </a:solidFill>
              </a:rPr>
              <a:t>Gestion équilibrée </a:t>
            </a:r>
            <a:r>
              <a:rPr lang="fr-FR" altLang="fr-FR" sz="2000" b="1" dirty="0">
                <a:solidFill>
                  <a:srgbClr val="FF0000"/>
                </a:solidFill>
              </a:rPr>
              <a:t>: </a:t>
            </a:r>
            <a:r>
              <a:rPr lang="fr-FR" altLang="fr-FR" sz="2000" dirty="0"/>
              <a:t>chaque année </a:t>
            </a:r>
            <a:endParaRPr lang="fr-FR" altLang="fr-FR" sz="2000" dirty="0" smtClean="0"/>
          </a:p>
          <a:p>
            <a:pPr marL="342900" lvl="0" indent="-342900" eaLnBrk="0" fontAlgn="base" hangingPunct="0">
              <a:spcBef>
                <a:spcPct val="0"/>
              </a:spcBef>
              <a:spcAft>
                <a:spcPct val="0"/>
              </a:spcAft>
              <a:buFont typeface="Wingdings" panose="05000000000000000000" pitchFamily="2" charset="2"/>
              <a:buChar char="§"/>
            </a:pPr>
            <a:r>
              <a:rPr lang="fr-FR" altLang="fr-FR" sz="2000" dirty="0" smtClean="0"/>
              <a:t>Elle recueille 2,6 </a:t>
            </a:r>
            <a:r>
              <a:rPr lang="fr-FR" altLang="fr-FR" sz="2000" dirty="0"/>
              <a:t>milliards d’euros de cotisations </a:t>
            </a:r>
          </a:p>
          <a:p>
            <a:pPr marL="342900" lvl="0" indent="-342900" eaLnBrk="0" fontAlgn="base" hangingPunct="0">
              <a:spcBef>
                <a:spcPct val="0"/>
              </a:spcBef>
              <a:spcAft>
                <a:spcPct val="0"/>
              </a:spcAft>
              <a:buFont typeface="Wingdings" panose="05000000000000000000" pitchFamily="2" charset="2"/>
              <a:buChar char="§"/>
            </a:pPr>
            <a:r>
              <a:rPr lang="fr-FR" altLang="fr-FR" sz="2000" dirty="0" smtClean="0"/>
              <a:t>Elle verse </a:t>
            </a:r>
            <a:r>
              <a:rPr lang="fr-FR" altLang="fr-FR" sz="2000" dirty="0"/>
              <a:t>2,6 milliards d’euros de </a:t>
            </a:r>
            <a:r>
              <a:rPr lang="fr-FR" altLang="fr-FR" sz="2000" dirty="0" smtClean="0"/>
              <a:t>prestations (</a:t>
            </a:r>
            <a:r>
              <a:rPr lang="fr-FR" altLang="fr-FR" sz="2000" b="1" dirty="0" smtClean="0"/>
              <a:t>retraite, invalidité, décès, entraide</a:t>
            </a:r>
            <a:r>
              <a:rPr lang="fr-FR" altLang="fr-FR" sz="2000" dirty="0" smtClean="0"/>
              <a:t>)</a:t>
            </a:r>
          </a:p>
          <a:p>
            <a:pPr lvl="0" eaLnBrk="0" fontAlgn="base" hangingPunct="0">
              <a:spcBef>
                <a:spcPct val="0"/>
              </a:spcBef>
              <a:spcAft>
                <a:spcPct val="0"/>
              </a:spcAft>
            </a:pPr>
            <a:endParaRPr lang="fr-FR" altLang="fr-FR" sz="2000" dirty="0"/>
          </a:p>
          <a:p>
            <a:pPr lvl="0" eaLnBrk="0" fontAlgn="base" hangingPunct="0">
              <a:spcBef>
                <a:spcPct val="0"/>
              </a:spcBef>
              <a:spcAft>
                <a:spcPct val="0"/>
              </a:spcAft>
            </a:pPr>
            <a:r>
              <a:rPr lang="fr-FR" altLang="fr-FR" sz="2000" b="1" dirty="0" smtClean="0">
                <a:solidFill>
                  <a:srgbClr val="FF0000"/>
                </a:solidFill>
              </a:rPr>
              <a:t>Gestion excédentaire</a:t>
            </a:r>
            <a:r>
              <a:rPr lang="fr-FR" altLang="fr-FR" sz="2000" b="1" dirty="0">
                <a:solidFill>
                  <a:srgbClr val="FF0000"/>
                </a:solidFill>
              </a:rPr>
              <a:t>:</a:t>
            </a:r>
            <a:r>
              <a:rPr lang="fr-FR" altLang="fr-FR" sz="2000" b="1" dirty="0" smtClean="0">
                <a:solidFill>
                  <a:srgbClr val="FF0000"/>
                </a:solidFill>
              </a:rPr>
              <a:t> </a:t>
            </a:r>
            <a:r>
              <a:rPr lang="fr-FR" altLang="fr-FR" sz="2000" dirty="0" smtClean="0"/>
              <a:t>Les excédents </a:t>
            </a:r>
            <a:r>
              <a:rPr lang="fr-FR" altLang="fr-FR" sz="2000" dirty="0"/>
              <a:t>provenant </a:t>
            </a:r>
            <a:r>
              <a:rPr lang="fr-FR" altLang="fr-FR" sz="2000" dirty="0" smtClean="0"/>
              <a:t>des </a:t>
            </a:r>
            <a:r>
              <a:rPr lang="fr-FR" altLang="fr-FR" sz="2000" dirty="0"/>
              <a:t>résultats financiers (220 millions d’euros en </a:t>
            </a:r>
            <a:r>
              <a:rPr lang="fr-FR" altLang="fr-FR" sz="2000" dirty="0" smtClean="0"/>
              <a:t>2018):</a:t>
            </a:r>
          </a:p>
          <a:p>
            <a:pPr marL="342900" lvl="0" indent="-342900" eaLnBrk="0" fontAlgn="base" hangingPunct="0">
              <a:spcBef>
                <a:spcPct val="0"/>
              </a:spcBef>
              <a:spcAft>
                <a:spcPct val="0"/>
              </a:spcAft>
              <a:buFont typeface="Arial" panose="020B0604020202020204" pitchFamily="34" charset="0"/>
              <a:buChar char="•"/>
            </a:pPr>
            <a:r>
              <a:rPr lang="fr-FR" altLang="fr-FR" sz="2000" dirty="0" smtClean="0"/>
              <a:t>sont affectés </a:t>
            </a:r>
            <a:r>
              <a:rPr lang="fr-FR" altLang="fr-FR" sz="2000" dirty="0"/>
              <a:t>aux </a:t>
            </a:r>
            <a:r>
              <a:rPr lang="fr-FR" altLang="fr-FR" sz="2000" b="1" dirty="0" smtClean="0"/>
              <a:t>réserves </a:t>
            </a:r>
            <a:r>
              <a:rPr lang="fr-FR" altLang="fr-FR" sz="2000" dirty="0" smtClean="0"/>
              <a:t>(qui sont  plutôt des </a:t>
            </a:r>
            <a:r>
              <a:rPr lang="fr-FR" altLang="fr-FR" sz="2000" b="1" dirty="0" smtClean="0"/>
              <a:t>provisions techniques</a:t>
            </a:r>
            <a:r>
              <a:rPr lang="fr-FR" altLang="fr-FR" sz="2000" dirty="0" smtClean="0"/>
              <a:t>)</a:t>
            </a:r>
          </a:p>
          <a:p>
            <a:pPr marL="342900" lvl="0" indent="-342900" eaLnBrk="0" fontAlgn="base" hangingPunct="0">
              <a:spcBef>
                <a:spcPct val="0"/>
              </a:spcBef>
              <a:spcAft>
                <a:spcPct val="0"/>
              </a:spcAft>
              <a:buFont typeface="Arial" panose="020B0604020202020204" pitchFamily="34" charset="0"/>
              <a:buChar char="•"/>
            </a:pPr>
            <a:r>
              <a:rPr lang="fr-FR" altLang="fr-FR" sz="2000" dirty="0"/>
              <a:t>s</a:t>
            </a:r>
            <a:r>
              <a:rPr lang="fr-FR" altLang="fr-FR" sz="2000" dirty="0" smtClean="0"/>
              <a:t>ervent </a:t>
            </a:r>
            <a:r>
              <a:rPr lang="fr-FR" altLang="fr-FR" sz="2000" dirty="0"/>
              <a:t>à payer </a:t>
            </a:r>
            <a:r>
              <a:rPr lang="fr-FR" altLang="fr-FR" sz="2000" dirty="0" smtClean="0"/>
              <a:t>la </a:t>
            </a:r>
            <a:r>
              <a:rPr lang="fr-FR" altLang="fr-FR" sz="2000" b="1" dirty="0"/>
              <a:t>compensation nationale </a:t>
            </a:r>
            <a:r>
              <a:rPr lang="fr-FR" altLang="fr-FR" sz="2000" dirty="0"/>
              <a:t>(régime de base</a:t>
            </a:r>
            <a:r>
              <a:rPr lang="fr-FR" altLang="fr-FR" sz="2000" dirty="0" smtClean="0"/>
              <a:t>)</a:t>
            </a:r>
          </a:p>
          <a:p>
            <a:pPr marL="342900" lvl="0" indent="-342900" eaLnBrk="0" fontAlgn="base" hangingPunct="0">
              <a:spcBef>
                <a:spcPct val="0"/>
              </a:spcBef>
              <a:spcAft>
                <a:spcPct val="0"/>
              </a:spcAft>
              <a:buFont typeface="Arial" panose="020B0604020202020204" pitchFamily="34" charset="0"/>
              <a:buChar char="•"/>
            </a:pPr>
            <a:r>
              <a:rPr lang="fr-FR" altLang="fr-FR" sz="2000" dirty="0"/>
              <a:t>e</a:t>
            </a:r>
            <a:r>
              <a:rPr lang="fr-FR" altLang="fr-FR" sz="2000" dirty="0" smtClean="0"/>
              <a:t>t permettent un généreux système d’</a:t>
            </a:r>
            <a:r>
              <a:rPr lang="fr-FR" altLang="fr-FR" sz="2000" b="1" dirty="0" smtClean="0"/>
              <a:t>entraide</a:t>
            </a:r>
          </a:p>
          <a:p>
            <a:pPr marL="342900" lvl="0" indent="-342900" eaLnBrk="0" fontAlgn="base" hangingPunct="0">
              <a:spcBef>
                <a:spcPct val="0"/>
              </a:spcBef>
              <a:spcAft>
                <a:spcPct val="0"/>
              </a:spcAft>
              <a:buFont typeface="Arial" panose="020B0604020202020204" pitchFamily="34" charset="0"/>
              <a:buChar char="•"/>
            </a:pPr>
            <a:endParaRPr lang="fr-FR" altLang="fr-FR" sz="2000" b="1" dirty="0"/>
          </a:p>
          <a:p>
            <a:pPr eaLnBrk="0" fontAlgn="base" hangingPunct="0">
              <a:spcBef>
                <a:spcPct val="0"/>
              </a:spcBef>
              <a:spcAft>
                <a:spcPct val="0"/>
              </a:spcAft>
            </a:pPr>
            <a:r>
              <a:rPr lang="fr-FR" altLang="fr-FR" sz="2000" b="1" dirty="0">
                <a:solidFill>
                  <a:srgbClr val="FF0000"/>
                </a:solidFill>
              </a:rPr>
              <a:t>Trois régimes de retraite </a:t>
            </a:r>
            <a:r>
              <a:rPr lang="fr-FR" altLang="fr-FR" sz="2000" b="1" dirty="0" smtClean="0">
                <a:solidFill>
                  <a:srgbClr val="FF0000"/>
                </a:solidFill>
              </a:rPr>
              <a:t>: </a:t>
            </a:r>
            <a:endParaRPr lang="fr-FR" altLang="fr-FR" sz="2000" b="1" dirty="0">
              <a:solidFill>
                <a:srgbClr val="FF0000"/>
              </a:solidFill>
            </a:endParaRPr>
          </a:p>
          <a:p>
            <a:pPr marL="342900" lvl="0" indent="-342900" eaLnBrk="0" fontAlgn="base" hangingPunct="0">
              <a:spcBef>
                <a:spcPct val="0"/>
              </a:spcBef>
              <a:spcAft>
                <a:spcPct val="0"/>
              </a:spcAft>
              <a:buFont typeface="Wingdings" panose="05000000000000000000" pitchFamily="2" charset="2"/>
              <a:buChar char="§"/>
            </a:pPr>
            <a:r>
              <a:rPr lang="fr-FR" altLang="fr-FR" sz="2000" dirty="0"/>
              <a:t>Régime de Base			</a:t>
            </a:r>
          </a:p>
          <a:p>
            <a:pPr marL="342900" lvl="0" indent="-342900" eaLnBrk="0" fontAlgn="base" hangingPunct="0">
              <a:spcBef>
                <a:spcPct val="0"/>
              </a:spcBef>
              <a:spcAft>
                <a:spcPct val="0"/>
              </a:spcAft>
              <a:buFont typeface="Wingdings" panose="05000000000000000000" pitchFamily="2" charset="2"/>
              <a:buChar char="§"/>
            </a:pPr>
            <a:r>
              <a:rPr lang="fr-FR" altLang="fr-FR" sz="2000" dirty="0"/>
              <a:t>Avantage Social Vieillesse (gérée par l’état et les syndicats)</a:t>
            </a:r>
          </a:p>
          <a:p>
            <a:pPr marL="342900" indent="-342900" eaLnBrk="0" fontAlgn="base" hangingPunct="0">
              <a:spcBef>
                <a:spcPct val="0"/>
              </a:spcBef>
              <a:spcAft>
                <a:spcPct val="0"/>
              </a:spcAft>
              <a:buFont typeface="Wingdings" panose="05000000000000000000" pitchFamily="2" charset="2"/>
              <a:buChar char="§"/>
            </a:pPr>
            <a:r>
              <a:rPr lang="fr-FR" altLang="fr-FR" sz="2000" dirty="0"/>
              <a:t>Régime </a:t>
            </a:r>
            <a:r>
              <a:rPr lang="fr-FR" altLang="fr-FR" sz="2000" dirty="0" smtClean="0"/>
              <a:t>Complémentaire</a:t>
            </a:r>
            <a:r>
              <a:rPr lang="fr-FR" altLang="fr-FR" sz="2000" dirty="0"/>
              <a:t> (</a:t>
            </a:r>
            <a:r>
              <a:rPr lang="fr-FR" altLang="fr-FR" sz="2000" dirty="0">
                <a:solidFill>
                  <a:srgbClr val="FF0000"/>
                </a:solidFill>
              </a:rPr>
              <a:t>avec une gestion totalement autonome</a:t>
            </a:r>
            <a:r>
              <a:rPr lang="fr-FR" altLang="fr-FR" sz="2000" dirty="0"/>
              <a:t> </a:t>
            </a:r>
            <a:r>
              <a:rPr lang="fr-FR" altLang="fr-FR" sz="2000" dirty="0">
                <a:solidFill>
                  <a:srgbClr val="FF0000"/>
                </a:solidFill>
              </a:rPr>
              <a:t>pour le seul R</a:t>
            </a:r>
            <a:r>
              <a:rPr lang="fr-FR" sz="2000" dirty="0">
                <a:solidFill>
                  <a:srgbClr val="FF0000"/>
                </a:solidFill>
              </a:rPr>
              <a:t>égime Complémentaire</a:t>
            </a:r>
            <a:r>
              <a:rPr lang="fr-FR" sz="2000" dirty="0"/>
              <a:t>) </a:t>
            </a:r>
            <a:endParaRPr lang="fr-FR" altLang="fr-FR" sz="2000" dirty="0"/>
          </a:p>
          <a:p>
            <a:pPr lvl="0" eaLnBrk="0" fontAlgn="base" hangingPunct="0">
              <a:spcBef>
                <a:spcPct val="0"/>
              </a:spcBef>
              <a:spcAft>
                <a:spcPct val="0"/>
              </a:spcAft>
            </a:pPr>
            <a:endParaRPr lang="fr-FR" altLang="fr-FR" sz="2000" dirty="0" smtClean="0"/>
          </a:p>
          <a:p>
            <a:pPr lvl="0" eaLnBrk="0" fontAlgn="base" hangingPunct="0">
              <a:spcBef>
                <a:spcPct val="0"/>
              </a:spcBef>
              <a:spcAft>
                <a:spcPct val="0"/>
              </a:spcAft>
            </a:pPr>
            <a:endParaRPr lang="fr-FR" altLang="fr-FR" sz="2400" dirty="0"/>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15</a:t>
            </a:fld>
            <a:endParaRPr lang="fr-FR"/>
          </a:p>
        </p:txBody>
      </p:sp>
    </p:spTree>
    <p:extLst>
      <p:ext uri="{BB962C8B-B14F-4D97-AF65-F5344CB8AC3E}">
        <p14:creationId xmlns:p14="http://schemas.microsoft.com/office/powerpoint/2010/main" val="102071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15637" y="166807"/>
            <a:ext cx="4561608" cy="6596611"/>
          </a:xfrm>
          <a:prstGeom prst="rect">
            <a:avLst/>
          </a:prstGeom>
        </p:spPr>
      </p:pic>
      <p:pic>
        <p:nvPicPr>
          <p:cNvPr id="3" name="Image 2"/>
          <p:cNvPicPr>
            <a:picLocks noChangeAspect="1"/>
          </p:cNvPicPr>
          <p:nvPr/>
        </p:nvPicPr>
        <p:blipFill>
          <a:blip r:embed="rId3"/>
          <a:stretch>
            <a:fillRect/>
          </a:stretch>
        </p:blipFill>
        <p:spPr>
          <a:xfrm>
            <a:off x="5267565" y="4682362"/>
            <a:ext cx="6536508" cy="1711943"/>
          </a:xfrm>
          <a:prstGeom prst="rect">
            <a:avLst/>
          </a:prstGeom>
        </p:spPr>
      </p:pic>
      <p:pic>
        <p:nvPicPr>
          <p:cNvPr id="4" name="Image 3"/>
          <p:cNvPicPr>
            <a:picLocks noChangeAspect="1"/>
          </p:cNvPicPr>
          <p:nvPr/>
        </p:nvPicPr>
        <p:blipFill>
          <a:blip r:embed="rId4"/>
          <a:stretch>
            <a:fillRect/>
          </a:stretch>
        </p:blipFill>
        <p:spPr>
          <a:xfrm>
            <a:off x="5735882" y="107618"/>
            <a:ext cx="5226527" cy="4308518"/>
          </a:xfrm>
          <a:prstGeom prst="rect">
            <a:avLst/>
          </a:prstGeom>
        </p:spPr>
      </p:pic>
      <p:sp>
        <p:nvSpPr>
          <p:cNvPr id="5" name="Espace réservé du numéro de diapositive 4"/>
          <p:cNvSpPr>
            <a:spLocks noGrp="1"/>
          </p:cNvSpPr>
          <p:nvPr>
            <p:ph type="sldNum" sz="quarter" idx="12"/>
          </p:nvPr>
        </p:nvSpPr>
        <p:spPr/>
        <p:txBody>
          <a:bodyPr/>
          <a:lstStyle/>
          <a:p>
            <a:fld id="{9337EC46-1272-4014-A958-F57753DA73E8}" type="slidenum">
              <a:rPr lang="fr-FR" smtClean="0"/>
              <a:t>16</a:t>
            </a:fld>
            <a:endParaRPr lang="fr-FR"/>
          </a:p>
        </p:txBody>
      </p:sp>
    </p:spTree>
    <p:extLst>
      <p:ext uri="{BB962C8B-B14F-4D97-AF65-F5344CB8AC3E}">
        <p14:creationId xmlns:p14="http://schemas.microsoft.com/office/powerpoint/2010/main" val="197023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026" y="956930"/>
            <a:ext cx="11514337" cy="5632311"/>
          </a:xfrm>
          <a:prstGeom prst="rect">
            <a:avLst/>
          </a:prstGeom>
        </p:spPr>
        <p:txBody>
          <a:bodyPr wrap="square">
            <a:spAutoFit/>
          </a:bodyPr>
          <a:lstStyle/>
          <a:p>
            <a:r>
              <a:rPr lang="fr-FR" sz="2400" u="sng" dirty="0" smtClean="0"/>
              <a:t>Evolution des cotisations </a:t>
            </a:r>
            <a:r>
              <a:rPr lang="fr-FR" sz="2400" u="sng" dirty="0" err="1" smtClean="0"/>
              <a:t>ur</a:t>
            </a:r>
            <a:r>
              <a:rPr lang="fr-FR" sz="2400" u="sng" dirty="0" smtClean="0"/>
              <a:t> </a:t>
            </a:r>
            <a:r>
              <a:rPr lang="fr-FR" sz="2400" u="sng" dirty="0"/>
              <a:t>la période (2014-2019): </a:t>
            </a:r>
            <a:endParaRPr lang="fr-FR" sz="2400" u="sng" dirty="0" smtClean="0"/>
          </a:p>
          <a:p>
            <a:endParaRPr lang="fr-FR" sz="2400" u="sng" dirty="0" smtClean="0"/>
          </a:p>
          <a:p>
            <a:pPr marL="342900" indent="-342900">
              <a:buFont typeface="Wingdings" panose="05000000000000000000" pitchFamily="2" charset="2"/>
              <a:buChar char="§"/>
            </a:pPr>
            <a:r>
              <a:rPr lang="fr-FR" sz="2400" b="1" u="sng" dirty="0" smtClean="0">
                <a:solidFill>
                  <a:srgbClr val="FF0000"/>
                </a:solidFill>
              </a:rPr>
              <a:t>La </a:t>
            </a:r>
            <a:r>
              <a:rPr lang="fr-FR" sz="2400" b="1" u="sng" dirty="0">
                <a:solidFill>
                  <a:srgbClr val="FF0000"/>
                </a:solidFill>
              </a:rPr>
              <a:t>cotisation ASV</a:t>
            </a:r>
            <a:r>
              <a:rPr lang="fr-FR" sz="2400" u="sng" dirty="0"/>
              <a:t> </a:t>
            </a:r>
            <a:r>
              <a:rPr lang="fr-FR" sz="2400" dirty="0"/>
              <a:t>(35 % de la retraite) </a:t>
            </a:r>
            <a:endParaRPr lang="fr-FR" sz="2400" dirty="0" smtClean="0"/>
          </a:p>
          <a:p>
            <a:pPr marL="800100" lvl="1" indent="-342900">
              <a:buFont typeface="Wingdings" panose="05000000000000000000" pitchFamily="2" charset="2"/>
              <a:buChar char="Ø"/>
            </a:pPr>
            <a:r>
              <a:rPr lang="fr-FR" sz="2400" dirty="0" smtClean="0"/>
              <a:t>gérée </a:t>
            </a:r>
            <a:r>
              <a:rPr lang="fr-FR" sz="2400" dirty="0"/>
              <a:t>par l’État et les syndicats (comme le </a:t>
            </a:r>
            <a:r>
              <a:rPr lang="fr-FR" sz="2400" dirty="0" smtClean="0"/>
              <a:t>sera le futur </a:t>
            </a:r>
            <a:r>
              <a:rPr lang="fr-FR" sz="2400" dirty="0"/>
              <a:t>régime </a:t>
            </a:r>
            <a:r>
              <a:rPr lang="fr-FR" sz="2400" dirty="0" smtClean="0"/>
              <a:t>universel !) </a:t>
            </a:r>
          </a:p>
          <a:p>
            <a:pPr marL="800100" lvl="1" indent="-342900">
              <a:buFont typeface="Wingdings" panose="05000000000000000000" pitchFamily="2" charset="2"/>
              <a:buChar char="Ø"/>
            </a:pPr>
            <a:r>
              <a:rPr lang="fr-FR" sz="2400" dirty="0" smtClean="0">
                <a:solidFill>
                  <a:srgbClr val="FF0000"/>
                </a:solidFill>
              </a:rPr>
              <a:t>augmentation totale de </a:t>
            </a:r>
            <a:r>
              <a:rPr lang="fr-FR" sz="2400" b="1" dirty="0" smtClean="0">
                <a:solidFill>
                  <a:srgbClr val="FF0000"/>
                </a:solidFill>
              </a:rPr>
              <a:t>42,10 % </a:t>
            </a:r>
            <a:r>
              <a:rPr lang="fr-FR" sz="2400" dirty="0" smtClean="0">
                <a:solidFill>
                  <a:srgbClr val="FF0000"/>
                </a:solidFill>
              </a:rPr>
              <a:t>sur 2014-2019</a:t>
            </a:r>
            <a:endParaRPr lang="fr-FR" sz="2400" dirty="0" smtClean="0"/>
          </a:p>
          <a:p>
            <a:pPr marL="800100" lvl="1" indent="-342900">
              <a:buFont typeface="Wingdings" panose="05000000000000000000" pitchFamily="2" charset="2"/>
              <a:buChar char="Ø"/>
            </a:pPr>
            <a:r>
              <a:rPr lang="fr-FR" sz="2400" dirty="0" smtClean="0"/>
              <a:t>dont une augmentation </a:t>
            </a:r>
            <a:r>
              <a:rPr lang="fr-FR" sz="2400" dirty="0"/>
              <a:t>de 5,80 % en </a:t>
            </a:r>
            <a:r>
              <a:rPr lang="fr-FR" sz="2400" dirty="0" smtClean="0"/>
              <a:t>2019</a:t>
            </a:r>
          </a:p>
          <a:p>
            <a:pPr marL="800100" lvl="1" indent="-342900">
              <a:buFont typeface="Wingdings" panose="05000000000000000000" pitchFamily="2" charset="2"/>
              <a:buChar char="Ø"/>
            </a:pPr>
            <a:r>
              <a:rPr lang="fr-FR" sz="2400" b="1" dirty="0" smtClean="0"/>
              <a:t>Réserves faibles de l’ASV</a:t>
            </a:r>
            <a:r>
              <a:rPr lang="fr-FR" sz="2400" dirty="0" smtClean="0"/>
              <a:t>, cessation de paiement en 2026…</a:t>
            </a:r>
          </a:p>
          <a:p>
            <a:pPr marL="800100" lvl="1" indent="-342900">
              <a:buFont typeface="Wingdings" panose="05000000000000000000" pitchFamily="2" charset="2"/>
              <a:buChar char="Ø"/>
            </a:pPr>
            <a:endParaRPr lang="fr-FR" sz="2400" dirty="0" smtClean="0"/>
          </a:p>
          <a:p>
            <a:pPr marL="342900" indent="-342900">
              <a:buFont typeface="Wingdings" panose="05000000000000000000" pitchFamily="2" charset="2"/>
              <a:buChar char="§"/>
            </a:pPr>
            <a:r>
              <a:rPr lang="fr-FR" sz="2400" b="1" u="sng" dirty="0" smtClean="0">
                <a:solidFill>
                  <a:srgbClr val="FF0000"/>
                </a:solidFill>
              </a:rPr>
              <a:t>La </a:t>
            </a:r>
            <a:r>
              <a:rPr lang="fr-FR" sz="2400" b="1" u="sng" dirty="0">
                <a:solidFill>
                  <a:srgbClr val="FF0000"/>
                </a:solidFill>
              </a:rPr>
              <a:t>cotisation du régime complémentaire </a:t>
            </a:r>
            <a:r>
              <a:rPr lang="fr-FR" sz="2400" dirty="0" smtClean="0"/>
              <a:t>(44 </a:t>
            </a:r>
            <a:r>
              <a:rPr lang="fr-FR" sz="2400" dirty="0"/>
              <a:t>% de la </a:t>
            </a:r>
            <a:r>
              <a:rPr lang="fr-FR" sz="2400" dirty="0" smtClean="0"/>
              <a:t>retraite)</a:t>
            </a:r>
          </a:p>
          <a:p>
            <a:pPr marL="800100" lvl="1" indent="-342900">
              <a:buFont typeface="Wingdings" panose="05000000000000000000" pitchFamily="2" charset="2"/>
              <a:buChar char="Ø"/>
            </a:pPr>
            <a:r>
              <a:rPr lang="fr-FR" sz="2400" dirty="0" smtClean="0"/>
              <a:t>le </a:t>
            </a:r>
            <a:r>
              <a:rPr lang="fr-FR" sz="2400" dirty="0"/>
              <a:t>seul géré </a:t>
            </a:r>
            <a:r>
              <a:rPr lang="fr-FR" sz="2400" dirty="0" smtClean="0"/>
              <a:t>uniquement par </a:t>
            </a:r>
            <a:r>
              <a:rPr lang="fr-FR" sz="2400" dirty="0"/>
              <a:t>la </a:t>
            </a:r>
            <a:r>
              <a:rPr lang="fr-FR" sz="2400" dirty="0" smtClean="0"/>
              <a:t>CARMF</a:t>
            </a:r>
          </a:p>
          <a:p>
            <a:pPr marL="800100" lvl="1" indent="-342900">
              <a:buFont typeface="Wingdings" panose="05000000000000000000" pitchFamily="2" charset="2"/>
              <a:buChar char="Ø"/>
            </a:pPr>
            <a:r>
              <a:rPr lang="fr-FR" sz="2400" dirty="0" smtClean="0"/>
              <a:t> </a:t>
            </a:r>
            <a:r>
              <a:rPr lang="fr-FR" sz="2400" dirty="0">
                <a:solidFill>
                  <a:srgbClr val="FF0000"/>
                </a:solidFill>
              </a:rPr>
              <a:t>augmentation totale de </a:t>
            </a:r>
            <a:r>
              <a:rPr lang="fr-FR" sz="2400" b="1" dirty="0">
                <a:solidFill>
                  <a:srgbClr val="FF0000"/>
                </a:solidFill>
              </a:rPr>
              <a:t>4,26 %</a:t>
            </a:r>
            <a:r>
              <a:rPr lang="fr-FR" sz="2400" dirty="0">
                <a:solidFill>
                  <a:srgbClr val="FF0000"/>
                </a:solidFill>
              </a:rPr>
              <a:t> sur 2014-2019</a:t>
            </a:r>
            <a:r>
              <a:rPr lang="fr-FR" sz="2400" dirty="0" smtClean="0"/>
              <a:t>,                                                                                                     soit </a:t>
            </a:r>
            <a:r>
              <a:rPr lang="fr-FR" sz="2400" dirty="0"/>
              <a:t>moins en cinq ans que pour l’ASV </a:t>
            </a:r>
            <a:r>
              <a:rPr lang="fr-FR" sz="2400" dirty="0" smtClean="0"/>
              <a:t>sur </a:t>
            </a:r>
            <a:r>
              <a:rPr lang="fr-FR" sz="2400" dirty="0"/>
              <a:t>une seule année</a:t>
            </a:r>
            <a:r>
              <a:rPr lang="fr-FR" sz="2400" dirty="0" smtClean="0"/>
              <a:t>.</a:t>
            </a:r>
          </a:p>
          <a:p>
            <a:pPr marL="800100" lvl="1" indent="-342900">
              <a:buFont typeface="Wingdings" panose="05000000000000000000" pitchFamily="2" charset="2"/>
              <a:buChar char="Ø"/>
            </a:pPr>
            <a:r>
              <a:rPr lang="fr-FR" sz="2400" dirty="0"/>
              <a:t> a augmenté de </a:t>
            </a:r>
            <a:r>
              <a:rPr lang="fr-FR" sz="2400" dirty="0" smtClean="0"/>
              <a:t>ZÉRO %</a:t>
            </a:r>
            <a:r>
              <a:rPr lang="fr-FR" sz="2400" dirty="0"/>
              <a:t> </a:t>
            </a:r>
            <a:r>
              <a:rPr lang="fr-FR" sz="2400" dirty="0" smtClean="0"/>
              <a:t>en </a:t>
            </a:r>
            <a:r>
              <a:rPr lang="fr-FR" sz="2400" dirty="0"/>
              <a:t>2019</a:t>
            </a:r>
            <a:r>
              <a:rPr lang="fr-FR" sz="2400" b="1" dirty="0" smtClean="0">
                <a:solidFill>
                  <a:srgbClr val="FF0000"/>
                </a:solidFill>
              </a:rPr>
              <a:t> </a:t>
            </a:r>
            <a:r>
              <a:rPr lang="fr-FR" sz="2400" b="1" dirty="0" smtClean="0"/>
              <a:t>!</a:t>
            </a:r>
          </a:p>
          <a:p>
            <a:pPr marL="800100" lvl="1" indent="-342900">
              <a:buFont typeface="Wingdings" panose="05000000000000000000" pitchFamily="2" charset="2"/>
              <a:buChar char="Ø"/>
            </a:pPr>
            <a:r>
              <a:rPr lang="fr-FR" sz="2400" b="1" dirty="0" smtClean="0"/>
              <a:t>Réserves du RC proches </a:t>
            </a:r>
            <a:r>
              <a:rPr lang="fr-FR" sz="2400" b="1" dirty="0"/>
              <a:t>de 5,6 </a:t>
            </a:r>
            <a:r>
              <a:rPr lang="fr-FR" sz="2400" b="1" dirty="0" smtClean="0"/>
              <a:t>milliards</a:t>
            </a:r>
            <a:r>
              <a:rPr lang="fr-FR" sz="2400" dirty="0" smtClean="0"/>
              <a:t>, constituées sans </a:t>
            </a:r>
            <a:r>
              <a:rPr lang="fr-FR" sz="2400" dirty="0"/>
              <a:t>peser de façon intolérable </a:t>
            </a:r>
            <a:endParaRPr lang="fr-FR" sz="2400" dirty="0" smtClean="0"/>
          </a:p>
          <a:p>
            <a:pPr lvl="1"/>
            <a:r>
              <a:rPr lang="fr-FR" sz="2400" dirty="0" smtClean="0"/>
              <a:t>     sur </a:t>
            </a:r>
            <a:r>
              <a:rPr lang="fr-FR" sz="2400" dirty="0"/>
              <a:t>les jeunes </a:t>
            </a:r>
            <a:r>
              <a:rPr lang="fr-FR" sz="2400" dirty="0" smtClean="0"/>
              <a:t>générations (capitalisation)</a:t>
            </a:r>
            <a:endParaRPr lang="fr-FR" sz="2400" dirty="0"/>
          </a:p>
        </p:txBody>
      </p:sp>
      <p:sp>
        <p:nvSpPr>
          <p:cNvPr id="3" name="Rectangle 2"/>
          <p:cNvSpPr/>
          <p:nvPr/>
        </p:nvSpPr>
        <p:spPr>
          <a:xfrm>
            <a:off x="353292" y="114301"/>
            <a:ext cx="10494818" cy="830997"/>
          </a:xfrm>
          <a:prstGeom prst="rect">
            <a:avLst/>
          </a:prstGeom>
        </p:spPr>
        <p:txBody>
          <a:bodyPr wrap="square">
            <a:spAutoFit/>
          </a:bodyPr>
          <a:lstStyle/>
          <a:p>
            <a:pPr algn="ctr"/>
            <a:r>
              <a:rPr lang="fr-FR" sz="2400" u="sng" dirty="0">
                <a:effectLst>
                  <a:outerShdw blurRad="38100" dist="38100" dir="2700000" algn="tl">
                    <a:srgbClr val="000000">
                      <a:alpha val="43137"/>
                    </a:srgbClr>
                  </a:outerShdw>
                </a:effectLst>
              </a:rPr>
              <a:t>La gestion de la CARMF </a:t>
            </a:r>
            <a:r>
              <a:rPr lang="fr-FR" sz="2400" u="sng" dirty="0" smtClean="0">
                <a:effectLst>
                  <a:outerShdw blurRad="38100" dist="38100" dir="2700000" algn="tl">
                    <a:srgbClr val="000000">
                      <a:alpha val="43137"/>
                    </a:srgbClr>
                  </a:outerShdw>
                </a:effectLst>
              </a:rPr>
              <a:t>est </a:t>
            </a:r>
            <a:r>
              <a:rPr lang="fr-FR" sz="2400" u="sng" dirty="0">
                <a:effectLst>
                  <a:outerShdw blurRad="38100" dist="38100" dir="2700000" algn="tl">
                    <a:srgbClr val="000000">
                      <a:alpha val="43137"/>
                    </a:srgbClr>
                  </a:outerShdw>
                </a:effectLst>
              </a:rPr>
              <a:t>bien meilleure que celle de l’état            </a:t>
            </a:r>
            <a:endParaRPr lang="fr-FR" sz="2400" u="sng" dirty="0" smtClean="0">
              <a:effectLst>
                <a:outerShdw blurRad="38100" dist="38100" dir="2700000" algn="tl">
                  <a:srgbClr val="000000">
                    <a:alpha val="43137"/>
                  </a:srgbClr>
                </a:outerShdw>
              </a:effectLst>
            </a:endParaRPr>
          </a:p>
          <a:p>
            <a:pPr algn="ctr"/>
            <a:r>
              <a:rPr lang="fr-FR" sz="2400" dirty="0" smtClean="0"/>
              <a:t>(</a:t>
            </a:r>
            <a:r>
              <a:rPr lang="fr-FR" sz="2400" dirty="0"/>
              <a:t>fait souligné par la Cour des Comptes)</a:t>
            </a:r>
          </a:p>
        </p:txBody>
      </p:sp>
      <p:sp>
        <p:nvSpPr>
          <p:cNvPr id="4" name="Espace réservé du numéro de diapositive 3"/>
          <p:cNvSpPr>
            <a:spLocks noGrp="1"/>
          </p:cNvSpPr>
          <p:nvPr>
            <p:ph type="sldNum" sz="quarter" idx="12"/>
          </p:nvPr>
        </p:nvSpPr>
        <p:spPr/>
        <p:txBody>
          <a:bodyPr/>
          <a:lstStyle/>
          <a:p>
            <a:fld id="{9337EC46-1272-4014-A958-F57753DA73E8}" type="slidenum">
              <a:rPr lang="fr-FR" smtClean="0"/>
              <a:t>17</a:t>
            </a:fld>
            <a:endParaRPr lang="fr-FR"/>
          </a:p>
        </p:txBody>
      </p:sp>
    </p:spTree>
    <p:extLst>
      <p:ext uri="{BB962C8B-B14F-4D97-AF65-F5344CB8AC3E}">
        <p14:creationId xmlns:p14="http://schemas.microsoft.com/office/powerpoint/2010/main" val="428064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30037" y="0"/>
            <a:ext cx="8614064" cy="3153857"/>
          </a:xfrm>
          <a:prstGeom prst="rect">
            <a:avLst/>
          </a:prstGeom>
        </p:spPr>
      </p:pic>
      <p:pic>
        <p:nvPicPr>
          <p:cNvPr id="3" name="Image 2"/>
          <p:cNvPicPr>
            <a:picLocks noChangeAspect="1"/>
          </p:cNvPicPr>
          <p:nvPr/>
        </p:nvPicPr>
        <p:blipFill>
          <a:blip r:embed="rId3"/>
          <a:stretch>
            <a:fillRect/>
          </a:stretch>
        </p:blipFill>
        <p:spPr>
          <a:xfrm>
            <a:off x="1381990" y="3272838"/>
            <a:ext cx="8323119" cy="3283826"/>
          </a:xfrm>
          <a:prstGeom prst="rect">
            <a:avLst/>
          </a:prstGeom>
        </p:spPr>
      </p:pic>
      <p:sp>
        <p:nvSpPr>
          <p:cNvPr id="5" name="Espace réservé du numéro de diapositive 4"/>
          <p:cNvSpPr>
            <a:spLocks noGrp="1"/>
          </p:cNvSpPr>
          <p:nvPr>
            <p:ph type="sldNum" sz="quarter" idx="12"/>
          </p:nvPr>
        </p:nvSpPr>
        <p:spPr/>
        <p:txBody>
          <a:bodyPr/>
          <a:lstStyle/>
          <a:p>
            <a:fld id="{9337EC46-1272-4014-A958-F57753DA73E8}" type="slidenum">
              <a:rPr lang="fr-FR" smtClean="0"/>
              <a:t>18</a:t>
            </a:fld>
            <a:endParaRPr lang="fr-FR"/>
          </a:p>
        </p:txBody>
      </p:sp>
    </p:spTree>
    <p:extLst>
      <p:ext uri="{BB962C8B-B14F-4D97-AF65-F5344CB8AC3E}">
        <p14:creationId xmlns:p14="http://schemas.microsoft.com/office/powerpoint/2010/main" val="7186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64370070"/>
              </p:ext>
            </p:extLst>
          </p:nvPr>
        </p:nvGraphicFramePr>
        <p:xfrm>
          <a:off x="2130135" y="4143738"/>
          <a:ext cx="8263931" cy="2488557"/>
        </p:xfrm>
        <a:graphic>
          <a:graphicData uri="http://schemas.openxmlformats.org/drawingml/2006/table">
            <a:tbl>
              <a:tblPr/>
              <a:tblGrid>
                <a:gridCol w="6098006"/>
                <a:gridCol w="2165925"/>
              </a:tblGrid>
              <a:tr h="951507">
                <a:tc>
                  <a:txBody>
                    <a:bodyPr/>
                    <a:lstStyle/>
                    <a:p>
                      <a:r>
                        <a:rPr lang="fr-FR" b="1" dirty="0">
                          <a:solidFill>
                            <a:srgbClr val="EAEAEA"/>
                          </a:solidFill>
                          <a:effectLst/>
                        </a:rPr>
                        <a:t>Assiette</a:t>
                      </a:r>
                      <a:endParaRPr lang="fr-FR" dirty="0">
                        <a:solidFill>
                          <a:srgbClr val="EAEAEA"/>
                        </a:solidFill>
                        <a:effectLst/>
                      </a:endParaRPr>
                    </a:p>
                  </a:txBody>
                  <a:tcPr anchor="ctr">
                    <a:lnL>
                      <a:noFill/>
                    </a:lnL>
                    <a:lnR>
                      <a:noFill/>
                    </a:lnR>
                    <a:lnT>
                      <a:noFill/>
                    </a:lnT>
                    <a:lnB>
                      <a:noFill/>
                    </a:lnB>
                    <a:solidFill>
                      <a:srgbClr val="009688"/>
                    </a:solidFill>
                  </a:tcPr>
                </a:tc>
                <a:tc>
                  <a:txBody>
                    <a:bodyPr/>
                    <a:lstStyle/>
                    <a:p>
                      <a:r>
                        <a:rPr lang="fr-FR" b="1" dirty="0">
                          <a:solidFill>
                            <a:srgbClr val="EAEAEA"/>
                          </a:solidFill>
                          <a:effectLst/>
                        </a:rPr>
                        <a:t>Taux de cotisation</a:t>
                      </a:r>
                      <a:endParaRPr lang="fr-FR" dirty="0">
                        <a:solidFill>
                          <a:srgbClr val="EAEAEA"/>
                        </a:solidFill>
                        <a:effectLst/>
                      </a:endParaRPr>
                    </a:p>
                  </a:txBody>
                  <a:tcPr anchor="ctr">
                    <a:lnL>
                      <a:noFill/>
                    </a:lnL>
                    <a:lnR>
                      <a:noFill/>
                    </a:lnR>
                    <a:lnT>
                      <a:noFill/>
                    </a:lnT>
                    <a:lnB>
                      <a:noFill/>
                    </a:lnB>
                    <a:solidFill>
                      <a:srgbClr val="009688"/>
                    </a:solidFill>
                  </a:tcPr>
                </a:tc>
              </a:tr>
              <a:tr h="512350">
                <a:tc>
                  <a:txBody>
                    <a:bodyPr/>
                    <a:lstStyle/>
                    <a:p>
                      <a:r>
                        <a:rPr lang="fr-FR" b="1">
                          <a:effectLst/>
                        </a:rPr>
                        <a:t>Jusqu’à 40 000 euros</a:t>
                      </a:r>
                      <a:endParaRPr lang="fr-FR">
                        <a:effectLst/>
                      </a:endParaRPr>
                    </a:p>
                  </a:txBody>
                  <a:tcPr anchor="ctr">
                    <a:lnL>
                      <a:noFill/>
                    </a:lnL>
                    <a:lnR>
                      <a:noFill/>
                    </a:lnR>
                    <a:lnT>
                      <a:noFill/>
                    </a:lnT>
                    <a:lnB>
                      <a:noFill/>
                    </a:lnB>
                  </a:tcPr>
                </a:tc>
                <a:tc>
                  <a:txBody>
                    <a:bodyPr/>
                    <a:lstStyle/>
                    <a:p>
                      <a:pPr algn="ctr"/>
                      <a:r>
                        <a:rPr lang="fr-FR">
                          <a:effectLst/>
                        </a:rPr>
                        <a:t> 28,12%</a:t>
                      </a:r>
                    </a:p>
                  </a:txBody>
                  <a:tcPr anchor="ctr">
                    <a:lnL>
                      <a:noFill/>
                    </a:lnL>
                    <a:lnR>
                      <a:noFill/>
                    </a:lnR>
                    <a:lnT>
                      <a:noFill/>
                    </a:lnT>
                    <a:lnB>
                      <a:noFill/>
                    </a:lnB>
                  </a:tcPr>
                </a:tc>
              </a:tr>
              <a:tr h="512350">
                <a:tc>
                  <a:txBody>
                    <a:bodyPr/>
                    <a:lstStyle/>
                    <a:p>
                      <a:r>
                        <a:rPr lang="fr-FR"/>
                        <a:t> </a:t>
                      </a:r>
                      <a:r>
                        <a:rPr lang="fr-FR" b="1"/>
                        <a:t>Entre 40 000 et 120 000 euros</a:t>
                      </a:r>
                      <a:endParaRPr lang="fr-FR"/>
                    </a:p>
                  </a:txBody>
                  <a:tcPr anchor="ctr">
                    <a:lnL>
                      <a:noFill/>
                    </a:lnL>
                    <a:lnR>
                      <a:noFill/>
                    </a:lnR>
                    <a:lnT>
                      <a:noFill/>
                    </a:lnT>
                    <a:lnB>
                      <a:noFill/>
                    </a:lnB>
                  </a:tcPr>
                </a:tc>
                <a:tc>
                  <a:txBody>
                    <a:bodyPr/>
                    <a:lstStyle/>
                    <a:p>
                      <a:pPr algn="ctr"/>
                      <a:r>
                        <a:rPr lang="fr-FR">
                          <a:effectLst/>
                        </a:rPr>
                        <a:t>12,94%</a:t>
                      </a:r>
                    </a:p>
                  </a:txBody>
                  <a:tcPr anchor="ctr">
                    <a:lnL>
                      <a:noFill/>
                    </a:lnL>
                    <a:lnR>
                      <a:noFill/>
                    </a:lnR>
                    <a:lnT>
                      <a:noFill/>
                    </a:lnT>
                    <a:lnB>
                      <a:noFill/>
                    </a:lnB>
                  </a:tcPr>
                </a:tc>
              </a:tr>
              <a:tr h="512350">
                <a:tc>
                  <a:txBody>
                    <a:bodyPr/>
                    <a:lstStyle/>
                    <a:p>
                      <a:r>
                        <a:rPr lang="fr-FR" b="1"/>
                        <a:t>Au-delà de 120 000 euros</a:t>
                      </a:r>
                      <a:endParaRPr lang="fr-FR"/>
                    </a:p>
                  </a:txBody>
                  <a:tcPr anchor="ctr">
                    <a:lnL>
                      <a:noFill/>
                    </a:lnL>
                    <a:lnR>
                      <a:noFill/>
                    </a:lnR>
                    <a:lnT>
                      <a:noFill/>
                    </a:lnT>
                    <a:lnB>
                      <a:noFill/>
                    </a:lnB>
                  </a:tcPr>
                </a:tc>
                <a:tc>
                  <a:txBody>
                    <a:bodyPr/>
                    <a:lstStyle/>
                    <a:p>
                      <a:pPr algn="ctr"/>
                      <a:r>
                        <a:rPr lang="fr-FR" dirty="0">
                          <a:effectLst/>
                        </a:rPr>
                        <a:t>2,81%</a:t>
                      </a:r>
                    </a:p>
                  </a:txBody>
                  <a:tcPr anchor="ctr">
                    <a:lnL>
                      <a:noFill/>
                    </a:lnL>
                    <a:lnR>
                      <a:noFill/>
                    </a:lnR>
                    <a:lnT>
                      <a:noFill/>
                    </a:lnT>
                    <a:lnB>
                      <a:noFill/>
                    </a:lnB>
                  </a:tcPr>
                </a:tc>
              </a:tr>
            </a:tbl>
          </a:graphicData>
        </a:graphic>
      </p:graphicFrame>
      <p:sp>
        <p:nvSpPr>
          <p:cNvPr id="3" name="Rectangle 2"/>
          <p:cNvSpPr/>
          <p:nvPr/>
        </p:nvSpPr>
        <p:spPr>
          <a:xfrm>
            <a:off x="1205345" y="955964"/>
            <a:ext cx="10307782" cy="2862322"/>
          </a:xfrm>
          <a:prstGeom prst="rect">
            <a:avLst/>
          </a:prstGeom>
        </p:spPr>
        <p:txBody>
          <a:bodyPr wrap="square">
            <a:spAutoFit/>
          </a:bodyPr>
          <a:lstStyle/>
          <a:p>
            <a:r>
              <a:rPr lang="fr-FR" sz="2800" dirty="0" smtClean="0">
                <a:latin typeface="Calibri" panose="020F0502020204030204" pitchFamily="34" charset="0"/>
                <a:ea typeface="Calibri" panose="020F0502020204030204" pitchFamily="34" charset="0"/>
                <a:cs typeface="Times New Roman" panose="02020603050405020304" pitchFamily="18" charset="0"/>
              </a:rPr>
              <a:t>	</a:t>
            </a:r>
            <a:r>
              <a:rPr lang="fr-FR"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Les cotisations seront différentes selon les  revenus variant entre 1 et 3  PASS</a:t>
            </a:r>
            <a:r>
              <a:rPr lang="fr-FR" sz="2000" dirty="0"/>
              <a:t> </a:t>
            </a:r>
            <a:endParaRPr lang="fr-FR" sz="2000" dirty="0" smtClean="0"/>
          </a:p>
          <a:p>
            <a:r>
              <a:rPr lang="fr-FR" sz="2000" dirty="0"/>
              <a:t>	</a:t>
            </a:r>
            <a:r>
              <a:rPr lang="fr-FR" sz="2000" dirty="0" smtClean="0"/>
              <a:t>	</a:t>
            </a:r>
            <a:r>
              <a:rPr lang="fr-FR" sz="2000" b="1" dirty="0" smtClean="0">
                <a:solidFill>
                  <a:srgbClr val="FF0000"/>
                </a:solidFill>
              </a:rPr>
              <a:t>(</a:t>
            </a:r>
            <a:r>
              <a:rPr lang="fr-FR" sz="2000" b="1" dirty="0">
                <a:solidFill>
                  <a:srgbClr val="FF0000"/>
                </a:solidFill>
              </a:rPr>
              <a:t>1 PASS = plafond annuel de sécurité sociale, environ 40 000 €</a:t>
            </a:r>
            <a:r>
              <a:rPr lang="fr-FR" sz="2000" b="1" dirty="0" smtClean="0">
                <a:solidFill>
                  <a:srgbClr val="FF0000"/>
                </a:solidFill>
              </a:rPr>
              <a:t>)</a:t>
            </a:r>
          </a:p>
          <a:p>
            <a:endParaRPr lang="fr-FR" sz="2000" b="1"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800" dirty="0" smtClean="0">
                <a:latin typeface="Calibri" panose="020F0502020204030204" pitchFamily="34" charset="0"/>
                <a:ea typeface="Calibri" panose="020F0502020204030204" pitchFamily="34" charset="0"/>
                <a:cs typeface="Times New Roman" panose="02020603050405020304" pitchFamily="18" charset="0"/>
              </a:rPr>
              <a:t>Les </a:t>
            </a:r>
            <a:r>
              <a:rPr lang="fr-FR" sz="2800" dirty="0">
                <a:latin typeface="Calibri" panose="020F0502020204030204" pitchFamily="34" charset="0"/>
                <a:ea typeface="Calibri" panose="020F0502020204030204" pitchFamily="34" charset="0"/>
                <a:cs typeface="Times New Roman" panose="02020603050405020304" pitchFamily="18" charset="0"/>
              </a:rPr>
              <a:t>cotisations seraient de </a:t>
            </a:r>
            <a:r>
              <a:rPr lang="fr-FR" sz="2800" dirty="0"/>
              <a:t>28,12% pour les revenus bruts annuels ne dépassant pas les 40 000 euros </a:t>
            </a:r>
            <a:r>
              <a:rPr lang="fr-FR" sz="2800" dirty="0" smtClean="0"/>
              <a:t>dont </a:t>
            </a:r>
            <a:r>
              <a:rPr lang="fr-FR" sz="2800" dirty="0"/>
              <a:t>10% de ce taux de cotisation (2,81%) irait au financement de la solidarité du système sans droits  et le reste (25,31%) pour l’acquisition de points de retraite</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49482" y="29260"/>
            <a:ext cx="9944100" cy="954107"/>
          </a:xfrm>
          <a:prstGeom prst="rect">
            <a:avLst/>
          </a:prstGeom>
        </p:spPr>
        <p:txBody>
          <a:bodyPr wrap="square">
            <a:spAutoFit/>
          </a:bodyPr>
          <a:lstStyle/>
          <a:p>
            <a:pPr algn="ctr"/>
            <a:endParaRPr lang="fr-FR" sz="2800" b="1" u="sng"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2800" b="1" u="sng"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Impact </a:t>
            </a:r>
            <a:r>
              <a:rPr lang="fr-FR" sz="2800" b="1" u="sng">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 la réforme sur l’évolution des cotisations de retraite:</a:t>
            </a:r>
            <a:endParaRPr lang="fr-FR" sz="2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9337EC46-1272-4014-A958-F57753DA73E8}" type="slidenum">
              <a:rPr lang="fr-FR" smtClean="0"/>
              <a:t>19</a:t>
            </a:fld>
            <a:endParaRPr lang="fr-FR"/>
          </a:p>
        </p:txBody>
      </p:sp>
    </p:spTree>
    <p:extLst>
      <p:ext uri="{BB962C8B-B14F-4D97-AF65-F5344CB8AC3E}">
        <p14:creationId xmlns:p14="http://schemas.microsoft.com/office/powerpoint/2010/main" val="288261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90839"/>
          </a:xfrm>
        </p:spPr>
        <p:txBody>
          <a:bodyPr>
            <a:normAutofit fontScale="90000"/>
          </a:bodyPr>
          <a:lstStyle/>
          <a:p>
            <a:r>
              <a:rPr lang="fr-FR" dirty="0" smtClean="0"/>
              <a:t>		</a:t>
            </a:r>
            <a:r>
              <a:rPr lang="fr-FR" u="sng" dirty="0" smtClean="0">
                <a:effectLst>
                  <a:outerShdw blurRad="38100" dist="38100" dir="2700000" algn="tl">
                    <a:srgbClr val="000000">
                      <a:alpha val="43137"/>
                    </a:srgbClr>
                  </a:outerShdw>
                </a:effectLst>
              </a:rPr>
              <a:t>Une réforme  nécessaire :</a:t>
            </a:r>
            <a:endParaRPr lang="fr-FR"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86137" y="1215342"/>
            <a:ext cx="11546536" cy="5434839"/>
          </a:xfrm>
        </p:spPr>
        <p:txBody>
          <a:bodyPr>
            <a:normAutofit fontScale="70000" lnSpcReduction="20000"/>
          </a:bodyPr>
          <a:lstStyle/>
          <a:p>
            <a:r>
              <a:rPr lang="fr-FR" sz="2900" b="1" u="sng" dirty="0" smtClean="0">
                <a:solidFill>
                  <a:srgbClr val="FF0000"/>
                </a:solidFill>
              </a:rPr>
              <a:t>Déséquilibre </a:t>
            </a:r>
            <a:r>
              <a:rPr lang="fr-FR" sz="2900" b="1" u="sng" dirty="0">
                <a:solidFill>
                  <a:srgbClr val="FF0000"/>
                </a:solidFill>
              </a:rPr>
              <a:t>nombre de cotisants/nombre de </a:t>
            </a:r>
            <a:r>
              <a:rPr lang="fr-FR" sz="2900" b="1" u="sng" dirty="0" smtClean="0">
                <a:solidFill>
                  <a:srgbClr val="FF0000"/>
                </a:solidFill>
              </a:rPr>
              <a:t>retraités :</a:t>
            </a:r>
            <a:endParaRPr lang="fr-FR" sz="2900" b="1" u="sng" dirty="0">
              <a:solidFill>
                <a:srgbClr val="FF0000"/>
              </a:solidFill>
            </a:endParaRPr>
          </a:p>
          <a:p>
            <a:pPr lvl="1">
              <a:buFont typeface="Wingdings" panose="05000000000000000000" pitchFamily="2" charset="2"/>
              <a:buChar char="Ø"/>
            </a:pPr>
            <a:r>
              <a:rPr lang="fr-FR" sz="2900" dirty="0" smtClean="0"/>
              <a:t>Moins de </a:t>
            </a:r>
            <a:r>
              <a:rPr lang="fr-FR" sz="2900" dirty="0"/>
              <a:t>cotisants </a:t>
            </a:r>
            <a:r>
              <a:rPr lang="fr-FR" sz="2900" dirty="0" smtClean="0"/>
              <a:t>= échec </a:t>
            </a:r>
            <a:r>
              <a:rPr lang="fr-FR" sz="2900" dirty="0"/>
              <a:t>de la lutte contre le chômage </a:t>
            </a:r>
            <a:r>
              <a:rPr lang="fr-FR" sz="2900" dirty="0" smtClean="0"/>
              <a:t> </a:t>
            </a:r>
          </a:p>
          <a:p>
            <a:pPr lvl="1">
              <a:buFont typeface="Wingdings" panose="05000000000000000000" pitchFamily="2" charset="2"/>
              <a:buChar char="Ø"/>
            </a:pPr>
            <a:r>
              <a:rPr lang="fr-FR" sz="2900" dirty="0" smtClean="0"/>
              <a:t>Davantage </a:t>
            </a:r>
            <a:r>
              <a:rPr lang="fr-FR" sz="2900" dirty="0"/>
              <a:t>de </a:t>
            </a:r>
            <a:r>
              <a:rPr lang="fr-FR" sz="2900" dirty="0" smtClean="0"/>
              <a:t>retraités = allongement </a:t>
            </a:r>
            <a:r>
              <a:rPr lang="fr-FR" sz="2900" dirty="0"/>
              <a:t>de la durée de vie </a:t>
            </a:r>
          </a:p>
          <a:p>
            <a:r>
              <a:rPr lang="fr-FR" sz="2900" b="1" u="sng" dirty="0" smtClean="0">
                <a:solidFill>
                  <a:srgbClr val="FF0000"/>
                </a:solidFill>
              </a:rPr>
              <a:t>Existence de certaines pensions </a:t>
            </a:r>
            <a:r>
              <a:rPr lang="fr-FR" sz="2900" b="1" u="sng" dirty="0">
                <a:solidFill>
                  <a:srgbClr val="FF0000"/>
                </a:solidFill>
              </a:rPr>
              <a:t>de retraite </a:t>
            </a:r>
            <a:r>
              <a:rPr lang="fr-FR" sz="2900" b="1" u="sng" dirty="0" smtClean="0">
                <a:solidFill>
                  <a:srgbClr val="FF0000"/>
                </a:solidFill>
              </a:rPr>
              <a:t>trop basses </a:t>
            </a:r>
          </a:p>
          <a:p>
            <a:pPr lvl="1">
              <a:buFont typeface="Wingdings" panose="05000000000000000000" pitchFamily="2" charset="2"/>
              <a:buChar char="Ø"/>
            </a:pPr>
            <a:r>
              <a:rPr lang="fr-FR" sz="2900" dirty="0" smtClean="0"/>
              <a:t>Salaires trop bas, peu réévalués </a:t>
            </a:r>
            <a:endParaRPr lang="fr-FR" sz="2900" dirty="0"/>
          </a:p>
          <a:p>
            <a:pPr lvl="1">
              <a:buFont typeface="Wingdings" panose="05000000000000000000" pitchFamily="2" charset="2"/>
              <a:buChar char="Ø"/>
            </a:pPr>
            <a:r>
              <a:rPr lang="fr-FR" sz="2900" dirty="0" smtClean="0"/>
              <a:t>Primes et subventions non intégrées  (ex. agriculteurs)</a:t>
            </a:r>
          </a:p>
          <a:p>
            <a:pPr lvl="1">
              <a:buFont typeface="Wingdings" panose="05000000000000000000" pitchFamily="2" charset="2"/>
              <a:buChar char="Ø"/>
            </a:pPr>
            <a:r>
              <a:rPr lang="fr-FR" sz="2900" dirty="0" smtClean="0"/>
              <a:t>Mauvaises gestion/anticipation de certains régimes</a:t>
            </a:r>
          </a:p>
          <a:p>
            <a:r>
              <a:rPr lang="fr-FR" sz="2900" b="1" u="sng" dirty="0" smtClean="0">
                <a:solidFill>
                  <a:srgbClr val="FF0000"/>
                </a:solidFill>
              </a:rPr>
              <a:t>Inéquitabilité des calculs des </a:t>
            </a:r>
            <a:r>
              <a:rPr lang="fr-FR" sz="2900" b="1" u="sng" dirty="0">
                <a:solidFill>
                  <a:srgbClr val="FF0000"/>
                </a:solidFill>
              </a:rPr>
              <a:t>pensions </a:t>
            </a:r>
            <a:r>
              <a:rPr lang="fr-FR" sz="2900" b="1" u="sng" dirty="0" smtClean="0">
                <a:solidFill>
                  <a:srgbClr val="FF0000"/>
                </a:solidFill>
              </a:rPr>
              <a:t>:</a:t>
            </a:r>
          </a:p>
          <a:p>
            <a:pPr lvl="1">
              <a:buFont typeface="Wingdings" panose="05000000000000000000" pitchFamily="2" charset="2"/>
              <a:buChar char="Ø"/>
            </a:pPr>
            <a:r>
              <a:rPr lang="fr-FR" sz="2900" dirty="0"/>
              <a:t>C</a:t>
            </a:r>
            <a:r>
              <a:rPr lang="fr-FR" sz="2900" dirty="0" smtClean="0"/>
              <a:t>alcul sur les six </a:t>
            </a:r>
            <a:r>
              <a:rPr lang="fr-FR" sz="2900" dirty="0"/>
              <a:t>derniers mois de salaire </a:t>
            </a:r>
            <a:r>
              <a:rPr lang="fr-FR" sz="2900" dirty="0" smtClean="0"/>
              <a:t>dans </a:t>
            </a:r>
            <a:r>
              <a:rPr lang="fr-FR" sz="2900" dirty="0"/>
              <a:t>le public </a:t>
            </a:r>
            <a:r>
              <a:rPr lang="fr-FR" sz="2900" dirty="0" smtClean="0"/>
              <a:t>                                                                                    et </a:t>
            </a:r>
            <a:r>
              <a:rPr lang="fr-FR" sz="2900" dirty="0"/>
              <a:t>sur les 25 meilleures années </a:t>
            </a:r>
            <a:r>
              <a:rPr lang="fr-FR" sz="2900" dirty="0" smtClean="0"/>
              <a:t> de </a:t>
            </a:r>
            <a:r>
              <a:rPr lang="fr-FR" sz="2900" dirty="0"/>
              <a:t>rémunération </a:t>
            </a:r>
            <a:r>
              <a:rPr lang="fr-FR" sz="2900" dirty="0" smtClean="0"/>
              <a:t>                                                                                                                dans </a:t>
            </a:r>
            <a:r>
              <a:rPr lang="fr-FR" sz="2900" dirty="0"/>
              <a:t>le </a:t>
            </a:r>
            <a:r>
              <a:rPr lang="fr-FR" sz="2900" dirty="0" smtClean="0"/>
              <a:t>privé)</a:t>
            </a:r>
          </a:p>
          <a:p>
            <a:pPr lvl="1">
              <a:buFont typeface="Wingdings" panose="05000000000000000000" pitchFamily="2" charset="2"/>
              <a:buChar char="Ø"/>
            </a:pPr>
            <a:r>
              <a:rPr lang="fr-FR" sz="2900" dirty="0"/>
              <a:t>R</a:t>
            </a:r>
            <a:r>
              <a:rPr lang="fr-FR" sz="2900" dirty="0" smtClean="0"/>
              <a:t>égimes </a:t>
            </a:r>
            <a:r>
              <a:rPr lang="fr-FR" sz="2900" dirty="0"/>
              <a:t>spéciaux trop nombreux (et trop avantageux ?)</a:t>
            </a:r>
          </a:p>
          <a:p>
            <a:pPr lvl="1">
              <a:buFont typeface="Wingdings" panose="05000000000000000000" pitchFamily="2" charset="2"/>
              <a:buChar char="Ø"/>
            </a:pPr>
            <a:r>
              <a:rPr lang="fr-FR" sz="2900" dirty="0" smtClean="0"/>
              <a:t>Pénibilité pas toujours prise en compte actuellement</a:t>
            </a:r>
          </a:p>
          <a:p>
            <a:r>
              <a:rPr lang="fr-FR" sz="2900" b="1" u="sng" dirty="0">
                <a:solidFill>
                  <a:srgbClr val="FF0000"/>
                </a:solidFill>
              </a:rPr>
              <a:t>Système très généreux en France/ reste du </a:t>
            </a:r>
            <a:r>
              <a:rPr lang="fr-FR" sz="2900" b="1" u="sng" dirty="0" smtClean="0">
                <a:solidFill>
                  <a:srgbClr val="FF0000"/>
                </a:solidFill>
              </a:rPr>
              <a:t>monde :</a:t>
            </a:r>
          </a:p>
          <a:p>
            <a:pPr lvl="1">
              <a:buFont typeface="Wingdings" panose="05000000000000000000" pitchFamily="2" charset="2"/>
              <a:buChar char="Ø"/>
            </a:pPr>
            <a:r>
              <a:rPr lang="fr-FR" sz="2900" dirty="0" smtClean="0"/>
              <a:t>Coût pour l’état de </a:t>
            </a:r>
            <a:r>
              <a:rPr lang="fr-FR" sz="2900" dirty="0"/>
              <a:t>8 milliards d'euros pour les régimes </a:t>
            </a:r>
            <a:r>
              <a:rPr lang="fr-FR" sz="2900" dirty="0" smtClean="0"/>
              <a:t>                                                                                            spéciaux   de </a:t>
            </a:r>
            <a:r>
              <a:rPr lang="fr-FR" sz="2900" dirty="0"/>
              <a:t>retraite </a:t>
            </a:r>
            <a:endParaRPr lang="fr-FR" sz="2900" dirty="0" smtClean="0"/>
          </a:p>
          <a:p>
            <a:pPr lvl="1">
              <a:buFont typeface="Wingdings" panose="05000000000000000000" pitchFamily="2" charset="2"/>
              <a:buChar char="Ø"/>
            </a:pPr>
            <a:r>
              <a:rPr lang="fr-FR" sz="2900" dirty="0"/>
              <a:t>P</a:t>
            </a:r>
            <a:r>
              <a:rPr lang="fr-FR" sz="2900" dirty="0" smtClean="0"/>
              <a:t>art des </a:t>
            </a:r>
            <a:r>
              <a:rPr lang="fr-FR" sz="2900" dirty="0"/>
              <a:t>dépenses de retraites </a:t>
            </a:r>
            <a:r>
              <a:rPr lang="fr-FR" sz="2900" dirty="0" smtClean="0"/>
              <a:t>= 14</a:t>
            </a:r>
            <a:r>
              <a:rPr lang="fr-FR" sz="2900" dirty="0"/>
              <a:t>% </a:t>
            </a:r>
            <a:r>
              <a:rPr lang="fr-FR" sz="2900" dirty="0" smtClean="0"/>
              <a:t>du PIB</a:t>
            </a:r>
            <a:r>
              <a:rPr lang="fr-FR" sz="2900" dirty="0"/>
              <a:t>, </a:t>
            </a:r>
            <a:r>
              <a:rPr lang="fr-FR" sz="2900" dirty="0" smtClean="0"/>
              <a:t>contre </a:t>
            </a:r>
            <a:r>
              <a:rPr lang="fr-FR" sz="2900" dirty="0"/>
              <a:t>moins de 7% en </a:t>
            </a:r>
            <a:r>
              <a:rPr lang="fr-FR" sz="2900" dirty="0" smtClean="0"/>
              <a:t>Angleterre</a:t>
            </a:r>
          </a:p>
          <a:p>
            <a:r>
              <a:rPr lang="fr-FR" b="1" u="sng" dirty="0" smtClean="0">
                <a:solidFill>
                  <a:srgbClr val="FF0000"/>
                </a:solidFill>
              </a:rPr>
              <a:t>Procrastination </a:t>
            </a:r>
            <a:r>
              <a:rPr lang="fr-FR" b="1" u="sng" dirty="0">
                <a:solidFill>
                  <a:srgbClr val="FF0000"/>
                </a:solidFill>
              </a:rPr>
              <a:t>des précédents </a:t>
            </a:r>
            <a:r>
              <a:rPr lang="fr-FR" b="1" u="sng" dirty="0" smtClean="0">
                <a:solidFill>
                  <a:srgbClr val="FF0000"/>
                </a:solidFill>
              </a:rPr>
              <a:t>gouvernements</a:t>
            </a:r>
          </a:p>
          <a:p>
            <a:pPr marL="0" indent="0">
              <a:buNone/>
            </a:pPr>
            <a:r>
              <a:rPr lang="fr-FR" u="sng" dirty="0"/>
              <a:t> </a:t>
            </a:r>
            <a:endParaRPr lang="fr-FR" u="sng" dirty="0" smtClean="0"/>
          </a:p>
          <a:p>
            <a:pPr marL="0" indent="0">
              <a:buNone/>
            </a:pPr>
            <a:endParaRPr lang="fr-FR" sz="3200" u="sng" dirty="0" smtClean="0">
              <a:effectLst>
                <a:outerShdw blurRad="38100" dist="38100" dir="2700000" algn="tl">
                  <a:srgbClr val="000000">
                    <a:alpha val="43137"/>
                  </a:srgbClr>
                </a:outerShdw>
              </a:effectLst>
            </a:endParaRPr>
          </a:p>
          <a:p>
            <a:endParaRPr lang="fr-FR" dirty="0"/>
          </a:p>
        </p:txBody>
      </p:sp>
      <p:sp>
        <p:nvSpPr>
          <p:cNvPr id="4" name="Espace réservé du numéro de diapositive 3"/>
          <p:cNvSpPr>
            <a:spLocks noGrp="1"/>
          </p:cNvSpPr>
          <p:nvPr>
            <p:ph type="sldNum" sz="quarter" idx="12"/>
          </p:nvPr>
        </p:nvSpPr>
        <p:spPr/>
        <p:txBody>
          <a:bodyPr/>
          <a:lstStyle/>
          <a:p>
            <a:fld id="{9337EC46-1272-4014-A958-F57753DA73E8}" type="slidenum">
              <a:rPr lang="fr-FR" smtClean="0"/>
              <a:t>2</a:t>
            </a:fld>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114" y="891252"/>
            <a:ext cx="5685195" cy="4803494"/>
          </a:xfrm>
          <a:prstGeom prst="rect">
            <a:avLst/>
          </a:prstGeom>
        </p:spPr>
      </p:pic>
    </p:spTree>
    <p:extLst>
      <p:ext uri="{BB962C8B-B14F-4D97-AF65-F5344CB8AC3E}">
        <p14:creationId xmlns:p14="http://schemas.microsoft.com/office/powerpoint/2010/main" val="197174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8108" y="2277845"/>
            <a:ext cx="11773428" cy="3440048"/>
          </a:xfrm>
          <a:prstGeom prst="rect">
            <a:avLst/>
          </a:prstGeom>
        </p:spPr>
      </p:pic>
      <p:sp>
        <p:nvSpPr>
          <p:cNvPr id="3" name="Rectangle 2"/>
          <p:cNvSpPr/>
          <p:nvPr/>
        </p:nvSpPr>
        <p:spPr>
          <a:xfrm>
            <a:off x="1643605" y="6065134"/>
            <a:ext cx="9869521" cy="646331"/>
          </a:xfrm>
          <a:prstGeom prst="rect">
            <a:avLst/>
          </a:prstGeom>
        </p:spPr>
        <p:txBody>
          <a:bodyPr wrap="square">
            <a:spAutoFit/>
          </a:bodyPr>
          <a:lstStyle/>
          <a:p>
            <a:r>
              <a:rPr lang="fr-FR" dirty="0">
                <a:hlinkClick r:id="rId3"/>
              </a:rPr>
              <a:t>http://</a:t>
            </a:r>
            <a:r>
              <a:rPr lang="fr-FR" dirty="0" smtClean="0">
                <a:hlinkClick r:id="rId3"/>
              </a:rPr>
              <a:t>www.carmf.fr/page.php?page=focus/videos/2019/colloque/colloque2019-constat.htm</a:t>
            </a:r>
            <a:endParaRPr lang="fr-FR" dirty="0" smtClean="0"/>
          </a:p>
          <a:p>
            <a:endParaRPr lang="fr-FR" dirty="0"/>
          </a:p>
        </p:txBody>
      </p:sp>
      <p:sp>
        <p:nvSpPr>
          <p:cNvPr id="9" name="Titre 8"/>
          <p:cNvSpPr>
            <a:spLocks noGrp="1"/>
          </p:cNvSpPr>
          <p:nvPr>
            <p:ph type="title"/>
          </p:nvPr>
        </p:nvSpPr>
        <p:spPr>
          <a:xfrm>
            <a:off x="335666" y="365125"/>
            <a:ext cx="11655706" cy="1325563"/>
          </a:xfrm>
        </p:spPr>
        <p:txBody>
          <a:bodyPr/>
          <a:lstStyle/>
          <a:p>
            <a:pPr algn="ctr"/>
            <a:r>
              <a:rPr lang="fr-FR" b="1" u="sng" dirty="0" smtClean="0">
                <a:effectLst>
                  <a:outerShdw blurRad="38100" dist="38100" dir="2700000" algn="tl">
                    <a:srgbClr val="000000">
                      <a:alpha val="43137"/>
                    </a:srgbClr>
                  </a:outerShdw>
                </a:effectLst>
              </a:rPr>
              <a:t>Impact de la réforme sur le montant des pensions: prévisions de la CARMF</a:t>
            </a:r>
            <a:endParaRPr lang="fr-FR" b="1" u="sng"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9337EC46-1272-4014-A958-F57753DA73E8}" type="slidenum">
              <a:rPr lang="fr-FR" smtClean="0"/>
              <a:t>20</a:t>
            </a:fld>
            <a:endParaRPr lang="fr-FR"/>
          </a:p>
        </p:txBody>
      </p:sp>
    </p:spTree>
    <p:extLst>
      <p:ext uri="{BB962C8B-B14F-4D97-AF65-F5344CB8AC3E}">
        <p14:creationId xmlns:p14="http://schemas.microsoft.com/office/powerpoint/2010/main" val="309910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124691"/>
            <a:ext cx="11776364" cy="7386638"/>
          </a:xfrm>
          <a:prstGeom prst="rect">
            <a:avLst/>
          </a:prstGeom>
        </p:spPr>
        <p:txBody>
          <a:bodyPr wrap="square">
            <a:spAutoFit/>
          </a:bodyPr>
          <a:lstStyle/>
          <a:p>
            <a:pPr>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dirty="0" smtClean="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     </a:t>
            </a:r>
            <a:r>
              <a:rPr lang="fr-FR" sz="2400" b="1"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Impact de la réforme sur les futures pensions de retraite  des médecins libéraux:</a:t>
            </a:r>
          </a:p>
          <a:p>
            <a:pPr marL="457200" indent="-457200">
              <a:spcAft>
                <a:spcPts val="0"/>
              </a:spcAft>
              <a:buFont typeface="Wingdings" panose="05000000000000000000" pitchFamily="2" charset="2"/>
              <a:buChar char="§"/>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b="1" u="sng" dirty="0" smtClean="0">
                <a:solidFill>
                  <a:srgbClr val="FF0000"/>
                </a:solidFill>
                <a:ea typeface="Times New Roman" panose="02020603050405020304" pitchFamily="18" charset="0"/>
              </a:rPr>
              <a:t>Sentiment d’injustice pour </a:t>
            </a:r>
            <a:r>
              <a:rPr lang="fr-FR" sz="2400" b="1" u="sng" dirty="0">
                <a:solidFill>
                  <a:srgbClr val="FF0000"/>
                </a:solidFill>
                <a:ea typeface="Times New Roman" panose="02020603050405020304" pitchFamily="18" charset="0"/>
              </a:rPr>
              <a:t>les médecins libéraux</a:t>
            </a:r>
            <a:r>
              <a:rPr lang="fr-FR" sz="2400" b="1" u="sng" dirty="0" smtClean="0">
                <a:solidFill>
                  <a:srgbClr val="FF0000"/>
                </a:solidFill>
                <a:ea typeface="Times New Roman" panose="02020603050405020304" pitchFamily="18" charset="0"/>
              </a:rPr>
              <a:t>:</a:t>
            </a:r>
            <a:endParaRPr lang="fr-FR" sz="2400" b="1" u="sng" dirty="0">
              <a:solidFill>
                <a:srgbClr val="FF0000"/>
              </a:solidFill>
              <a:ea typeface="Times New Roman" panose="02020603050405020304" pitchFamily="18" charset="0"/>
            </a:endParaRPr>
          </a:p>
          <a:p>
            <a:pPr marL="342900" indent="-342900">
              <a:spcAft>
                <a:spcPts val="0"/>
              </a:spcAft>
              <a:buFont typeface="Wingdings" panose="05000000000000000000" pitchFamily="2" charset="2"/>
              <a:buChar char="§"/>
            </a:pPr>
            <a:r>
              <a:rPr lang="fr-FR" sz="2400" dirty="0">
                <a:ea typeface="Times New Roman" panose="02020603050405020304" pitchFamily="18" charset="0"/>
              </a:rPr>
              <a:t>L</a:t>
            </a:r>
            <a:r>
              <a:rPr lang="fr-FR" sz="2400" dirty="0" smtClean="0">
                <a:ea typeface="Times New Roman" panose="02020603050405020304" pitchFamily="18" charset="0"/>
              </a:rPr>
              <a:t>es </a:t>
            </a:r>
            <a:r>
              <a:rPr lang="fr-FR" sz="2400" dirty="0">
                <a:ea typeface="Times New Roman" panose="02020603050405020304" pitchFamily="18" charset="0"/>
              </a:rPr>
              <a:t>réserves de la retraite CARMF complémentaire ont été constituées par « solidarité »</a:t>
            </a:r>
          </a:p>
          <a:p>
            <a:pPr marL="342900" indent="-342900">
              <a:spcAft>
                <a:spcPts val="0"/>
              </a:spcAft>
              <a:buFont typeface="Wingdings" panose="05000000000000000000" pitchFamily="2" charset="2"/>
              <a:buChar char="§"/>
            </a:pPr>
            <a:r>
              <a:rPr lang="fr-FR" sz="2400" dirty="0">
                <a:ea typeface="Times New Roman" panose="02020603050405020304" pitchFamily="18" charset="0"/>
              </a:rPr>
              <a:t>L</a:t>
            </a:r>
            <a:r>
              <a:rPr lang="fr-FR" sz="2400" dirty="0" smtClean="0">
                <a:ea typeface="Times New Roman" panose="02020603050405020304" pitchFamily="18" charset="0"/>
              </a:rPr>
              <a:t>es </a:t>
            </a:r>
            <a:r>
              <a:rPr lang="fr-FR" sz="2400" dirty="0">
                <a:ea typeface="Times New Roman" panose="02020603050405020304" pitchFamily="18" charset="0"/>
              </a:rPr>
              <a:t>médecins  payent déjà au travers de la compensation du </a:t>
            </a:r>
            <a:r>
              <a:rPr lang="fr-FR" sz="2400" dirty="0" smtClean="0">
                <a:ea typeface="Times New Roman" panose="02020603050405020304" pitchFamily="18" charset="0"/>
              </a:rPr>
              <a:t>Régime Général</a:t>
            </a:r>
            <a:endParaRPr lang="fr-FR" sz="2400" dirty="0">
              <a:ea typeface="Times New Roman" panose="02020603050405020304" pitchFamily="18" charset="0"/>
            </a:endParaRPr>
          </a:p>
          <a:p>
            <a:pPr marL="342900" indent="-342900">
              <a:spcAft>
                <a:spcPts val="0"/>
              </a:spcAft>
              <a:buFont typeface="Wingdings" panose="05000000000000000000" pitchFamily="2" charset="2"/>
              <a:buChar char="§"/>
            </a:pPr>
            <a:r>
              <a:rPr lang="fr-FR" sz="2400" dirty="0">
                <a:ea typeface="Times New Roman" panose="02020603050405020304" pitchFamily="18" charset="0"/>
              </a:rPr>
              <a:t>I</a:t>
            </a:r>
            <a:r>
              <a:rPr lang="fr-FR" sz="2400" dirty="0" smtClean="0">
                <a:ea typeface="Times New Roman" panose="02020603050405020304" pitchFamily="18" charset="0"/>
              </a:rPr>
              <a:t>ls </a:t>
            </a:r>
            <a:r>
              <a:rPr lang="fr-FR" sz="2400" dirty="0">
                <a:ea typeface="Times New Roman" panose="02020603050405020304" pitchFamily="18" charset="0"/>
              </a:rPr>
              <a:t>ont accepté il y a quelques années de cotiser plus pour compenser le déficit démographique </a:t>
            </a:r>
            <a:r>
              <a:rPr lang="fr-FR" sz="2400" dirty="0" smtClean="0">
                <a:ea typeface="Times New Roman" panose="02020603050405020304" pitchFamily="18" charset="0"/>
              </a:rPr>
              <a:t>de leur profession (cette anticipation doit-elle être pénalisée ?)</a:t>
            </a:r>
            <a:endParaRPr lang="fr-FR" sz="2400" dirty="0">
              <a:ea typeface="Times New Roman" panose="02020603050405020304" pitchFamily="18" charset="0"/>
            </a:endParaRPr>
          </a:p>
          <a:p>
            <a:pPr marL="342900" indent="-342900">
              <a:spcAft>
                <a:spcPts val="0"/>
              </a:spcAft>
              <a:buFont typeface="Wingdings" panose="05000000000000000000" pitchFamily="2" charset="2"/>
              <a:buChar char="§"/>
            </a:pPr>
            <a:r>
              <a:rPr lang="fr-FR" sz="2400" dirty="0">
                <a:ea typeface="Calibri" panose="020F0502020204030204" pitchFamily="34" charset="0"/>
              </a:rPr>
              <a:t>L</a:t>
            </a:r>
            <a:r>
              <a:rPr lang="fr-FR" sz="2400" dirty="0" smtClean="0">
                <a:ea typeface="Calibri" panose="020F0502020204030204" pitchFamily="34" charset="0"/>
              </a:rPr>
              <a:t>a </a:t>
            </a:r>
            <a:r>
              <a:rPr lang="fr-FR" sz="2400" dirty="0">
                <a:ea typeface="Calibri" panose="020F0502020204030204" pitchFamily="34" charset="0"/>
              </a:rPr>
              <a:t>CARMF est équilibrée et bien gérée, elle doit garder son </a:t>
            </a:r>
            <a:r>
              <a:rPr lang="fr-FR" sz="2400" dirty="0" smtClean="0">
                <a:ea typeface="Calibri" panose="020F0502020204030204" pitchFamily="34" charset="0"/>
              </a:rPr>
              <a:t>autonomie</a:t>
            </a:r>
          </a:p>
          <a:p>
            <a:pPr marL="342900" indent="-342900">
              <a:spcAft>
                <a:spcPts val="0"/>
              </a:spcAft>
              <a:buFont typeface="Wingdings" panose="05000000000000000000" pitchFamily="2" charset="2"/>
              <a:buChar char="§"/>
            </a:pPr>
            <a:r>
              <a:rPr lang="fr-FR" sz="2400" dirty="0" smtClean="0">
                <a:ea typeface="Calibri" panose="020F0502020204030204" pitchFamily="34" charset="0"/>
              </a:rPr>
              <a:t>La longueur des études longues continuera d’être pénalisante                                                      </a:t>
            </a:r>
            <a:r>
              <a:rPr lang="fr-FR" dirty="0" smtClean="0">
                <a:ea typeface="Calibri" panose="020F0502020204030204" pitchFamily="34" charset="0"/>
              </a:rPr>
              <a:t>(</a:t>
            </a:r>
            <a:r>
              <a:rPr lang="fr-FR" dirty="0" err="1" smtClean="0">
                <a:ea typeface="Calibri" panose="020F0502020204030204" pitchFamily="34" charset="0"/>
              </a:rPr>
              <a:t>E.Macron</a:t>
            </a:r>
            <a:r>
              <a:rPr lang="fr-FR" dirty="0" smtClean="0">
                <a:ea typeface="Calibri" panose="020F0502020204030204" pitchFamily="34" charset="0"/>
              </a:rPr>
              <a:t>: « Plus on travaille jeune, plus on part jeune, plus on travaille tard, plus on part tard ! »)</a:t>
            </a:r>
          </a:p>
          <a:p>
            <a:pPr marL="342900" indent="-342900">
              <a:spcAft>
                <a:spcPts val="0"/>
              </a:spcAft>
              <a:buFont typeface="Wingdings" panose="05000000000000000000" pitchFamily="2" charset="2"/>
              <a:buChar char="§"/>
            </a:pPr>
            <a:endParaRPr lang="fr-FR" sz="2400" dirty="0">
              <a:ea typeface="Calibri" panose="020F0502020204030204" pitchFamily="34" charset="0"/>
            </a:endParaRPr>
          </a:p>
          <a:p>
            <a:pPr>
              <a:spcAft>
                <a:spcPts val="0"/>
              </a:spcAft>
            </a:pPr>
            <a:r>
              <a:rPr lang="fr-FR" sz="24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Selon </a:t>
            </a:r>
            <a:r>
              <a:rPr lang="fr-FR"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CARMF et les syndicats, les médecins seront perdants avec la retraite universelle : </a:t>
            </a:r>
            <a:r>
              <a:rPr lang="fr-FR" sz="2400" b="1" dirty="0">
                <a:latin typeface="Calibri" panose="020F0502020204030204" pitchFamily="34" charset="0"/>
                <a:ea typeface="Calibri" panose="020F0502020204030204" pitchFamily="34" charset="0"/>
                <a:cs typeface="Times New Roman" panose="02020603050405020304" pitchFamily="18" charset="0"/>
              </a:rPr>
              <a:t> </a:t>
            </a:r>
          </a:p>
          <a:p>
            <a:pPr marL="457200" indent="-457200">
              <a:spcAft>
                <a:spcPts val="0"/>
              </a:spcAft>
              <a:buFont typeface="Wingdings" panose="05000000000000000000" pitchFamily="2" charset="2"/>
              <a:buChar char="§"/>
            </a:pPr>
            <a:r>
              <a:rPr lang="fr-FR" sz="2400" dirty="0">
                <a:latin typeface="Calibri" panose="020F0502020204030204" pitchFamily="34" charset="0"/>
                <a:ea typeface="Calibri" panose="020F0502020204030204" pitchFamily="34" charset="0"/>
                <a:cs typeface="Times New Roman" panose="02020603050405020304" pitchFamily="18" charset="0"/>
              </a:rPr>
              <a:t>Perte de près de 38%  pour un BNC d’environ 40 000€ ( 1 PASS) </a:t>
            </a:r>
          </a:p>
          <a:p>
            <a:pPr>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 </a:t>
            </a:r>
            <a:r>
              <a:rPr lang="fr-FR" sz="2400" dirty="0" smtClean="0">
                <a:latin typeface="Calibri" panose="020F0502020204030204" pitchFamily="34" charset="0"/>
                <a:ea typeface="Calibri" panose="020F0502020204030204" pitchFamily="34" charset="0"/>
                <a:cs typeface="Times New Roman" panose="02020603050405020304" pitchFamily="18" charset="0"/>
              </a:rPr>
              <a:t>      et </a:t>
            </a:r>
            <a:r>
              <a:rPr lang="fr-FR" sz="2400" dirty="0">
                <a:latin typeface="Calibri" panose="020F0502020204030204" pitchFamily="34" charset="0"/>
                <a:ea typeface="Calibri" panose="020F0502020204030204" pitchFamily="34" charset="0"/>
                <a:cs typeface="Times New Roman" panose="02020603050405020304" pitchFamily="18" charset="0"/>
              </a:rPr>
              <a:t>un peu moins pour les BNC supérieurs à 1 PASS</a:t>
            </a:r>
            <a:endParaRPr lang="fr-FR" sz="2400" dirty="0"/>
          </a:p>
          <a:p>
            <a:pPr marL="457200" indent="-457200">
              <a:spcAft>
                <a:spcPts val="0"/>
              </a:spcAft>
              <a:buFont typeface="Wingdings" panose="05000000000000000000" pitchFamily="2" charset="2"/>
              <a:buChar char="§"/>
            </a:pPr>
            <a:r>
              <a:rPr lang="fr-FR" sz="2400" dirty="0" smtClean="0"/>
              <a:t>Le </a:t>
            </a:r>
            <a:r>
              <a:rPr lang="fr-FR" sz="2400" dirty="0"/>
              <a:t>Haut-commissariat aux retraites admet une baisse moyenne de 12,2 % des </a:t>
            </a:r>
            <a:r>
              <a:rPr lang="fr-FR" sz="2400" dirty="0" smtClean="0"/>
              <a:t>allocations    sans proposer lui-même de comparaison chiffrée entre avant et après </a:t>
            </a:r>
            <a:endParaRPr lang="fr-FR" sz="2400" dirty="0"/>
          </a:p>
          <a:p>
            <a:pPr marL="457200" indent="-457200">
              <a:spcAft>
                <a:spcPts val="0"/>
              </a:spcAft>
              <a:buFont typeface="Wingdings" panose="05000000000000000000" pitchFamily="2" charset="2"/>
              <a:buChar char="§"/>
            </a:pPr>
            <a:r>
              <a:rPr lang="fr-FR" sz="2400" dirty="0"/>
              <a:t>La perte d’autonomie totale de la CARMF (cotisations retraite perçues par l’URSSAF)</a:t>
            </a:r>
          </a:p>
          <a:p>
            <a:pPr>
              <a:spcAft>
                <a:spcPts val="0"/>
              </a:spcAft>
            </a:pPr>
            <a:endParaRPr lang="fr-FR" sz="2400" dirty="0">
              <a:ea typeface="Calibri" panose="020F0502020204030204" pitchFamily="34" charset="0"/>
            </a:endParaRPr>
          </a:p>
          <a:p>
            <a:pPr marL="457200" indent="-457200">
              <a:spcAft>
                <a:spcPts val="0"/>
              </a:spcAft>
              <a:buFont typeface="Wingdings" panose="05000000000000000000" pitchFamily="2" charset="2"/>
              <a:buChar char="§"/>
            </a:pP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948775050"/>
              </p:ext>
            </p:extLst>
          </p:nvPr>
        </p:nvGraphicFramePr>
        <p:xfrm>
          <a:off x="4591858" y="28076236"/>
          <a:ext cx="416560" cy="1463040"/>
        </p:xfrm>
        <a:graphic>
          <a:graphicData uri="http://schemas.openxmlformats.org/drawingml/2006/table">
            <a:tbl>
              <a:tblPr/>
              <a:tblGrid>
                <a:gridCol w="208280"/>
                <a:gridCol w="208280"/>
              </a:tblGrid>
              <a:tr h="0">
                <a:tc>
                  <a:txBody>
                    <a:bodyPr/>
                    <a:lstStyle/>
                    <a:p>
                      <a:endParaRPr lang="fr-FR" dirty="0">
                        <a:solidFill>
                          <a:srgbClr val="EAEAEA"/>
                        </a:solidFill>
                        <a:effectLst/>
                      </a:endParaRPr>
                    </a:p>
                  </a:txBody>
                  <a:tcPr anchor="ctr">
                    <a:lnL>
                      <a:noFill/>
                    </a:lnL>
                    <a:lnR>
                      <a:noFill/>
                    </a:lnR>
                    <a:lnT>
                      <a:noFill/>
                    </a:lnT>
                    <a:lnB>
                      <a:noFill/>
                    </a:lnB>
                    <a:solidFill>
                      <a:srgbClr val="009688"/>
                    </a:solidFill>
                  </a:tcPr>
                </a:tc>
                <a:tc>
                  <a:txBody>
                    <a:bodyPr/>
                    <a:lstStyle/>
                    <a:p>
                      <a:endParaRPr lang="fr-FR" dirty="0">
                        <a:solidFill>
                          <a:srgbClr val="EAEAEA"/>
                        </a:solidFill>
                        <a:effectLst/>
                      </a:endParaRPr>
                    </a:p>
                  </a:txBody>
                  <a:tcPr anchor="ctr">
                    <a:lnL>
                      <a:noFill/>
                    </a:lnL>
                    <a:lnR>
                      <a:noFill/>
                    </a:lnR>
                    <a:lnT>
                      <a:noFill/>
                    </a:lnT>
                    <a:lnB>
                      <a:noFill/>
                    </a:lnB>
                    <a:solidFill>
                      <a:srgbClr val="009688"/>
                    </a:solidFill>
                  </a:tcPr>
                </a:tc>
              </a:tr>
              <a:tr h="0">
                <a:tc>
                  <a:txBody>
                    <a:bodyPr/>
                    <a:lstStyle/>
                    <a:p>
                      <a:endParaRPr lang="fr-FR">
                        <a:effectLst/>
                      </a:endParaRPr>
                    </a:p>
                  </a:txBody>
                  <a:tcPr anchor="ctr">
                    <a:lnL>
                      <a:noFill/>
                    </a:lnL>
                    <a:lnR>
                      <a:noFill/>
                    </a:lnR>
                    <a:lnT>
                      <a:noFill/>
                    </a:lnT>
                    <a:lnB>
                      <a:noFill/>
                    </a:lnB>
                  </a:tcPr>
                </a:tc>
                <a:tc>
                  <a:txBody>
                    <a:bodyPr/>
                    <a:lstStyle/>
                    <a:p>
                      <a:pPr algn="ctr"/>
                      <a:endParaRPr lang="fr-FR" dirty="0">
                        <a:effectLst/>
                      </a:endParaRPr>
                    </a:p>
                  </a:txBody>
                  <a:tcPr anchor="ctr">
                    <a:lnL>
                      <a:noFill/>
                    </a:lnL>
                    <a:lnR>
                      <a:noFill/>
                    </a:lnR>
                    <a:lnT>
                      <a:noFill/>
                    </a:lnT>
                    <a:lnB>
                      <a:noFill/>
                    </a:lnB>
                  </a:tcPr>
                </a:tc>
              </a:tr>
              <a:tr h="0">
                <a:tc>
                  <a:txBody>
                    <a:bodyPr/>
                    <a:lstStyle/>
                    <a:p>
                      <a:endParaRPr lang="fr-FR" dirty="0"/>
                    </a:p>
                  </a:txBody>
                  <a:tcPr anchor="ctr">
                    <a:lnL>
                      <a:noFill/>
                    </a:lnL>
                    <a:lnR>
                      <a:noFill/>
                    </a:lnR>
                    <a:lnT>
                      <a:noFill/>
                    </a:lnT>
                    <a:lnB>
                      <a:noFill/>
                    </a:lnB>
                  </a:tcPr>
                </a:tc>
                <a:tc>
                  <a:txBody>
                    <a:bodyPr/>
                    <a:lstStyle/>
                    <a:p>
                      <a:pPr algn="ctr"/>
                      <a:endParaRPr lang="fr-FR" dirty="0">
                        <a:effectLst/>
                      </a:endParaRPr>
                    </a:p>
                  </a:txBody>
                  <a:tcPr anchor="ctr">
                    <a:lnL>
                      <a:noFill/>
                    </a:lnL>
                    <a:lnR>
                      <a:noFill/>
                    </a:lnR>
                    <a:lnT>
                      <a:noFill/>
                    </a:lnT>
                    <a:lnB>
                      <a:noFill/>
                    </a:lnB>
                  </a:tcPr>
                </a:tc>
              </a:tr>
              <a:tr h="0">
                <a:tc>
                  <a:txBody>
                    <a:bodyPr/>
                    <a:lstStyle/>
                    <a:p>
                      <a:endParaRPr lang="fr-FR" dirty="0"/>
                    </a:p>
                  </a:txBody>
                  <a:tcPr anchor="ctr">
                    <a:lnL>
                      <a:noFill/>
                    </a:lnL>
                    <a:lnR>
                      <a:noFill/>
                    </a:lnR>
                    <a:lnT>
                      <a:noFill/>
                    </a:lnT>
                    <a:lnB>
                      <a:noFill/>
                    </a:lnB>
                  </a:tcPr>
                </a:tc>
                <a:tc>
                  <a:txBody>
                    <a:bodyPr/>
                    <a:lstStyle/>
                    <a:p>
                      <a:pPr algn="ctr"/>
                      <a:endParaRPr lang="fr-FR" dirty="0">
                        <a:effectLst/>
                      </a:endParaRPr>
                    </a:p>
                  </a:txBody>
                  <a:tcPr anchor="ctr">
                    <a:lnL>
                      <a:noFill/>
                    </a:lnL>
                    <a:lnR>
                      <a:noFill/>
                    </a:lnR>
                    <a:lnT>
                      <a:noFill/>
                    </a:lnT>
                    <a:lnB>
                      <a:noFill/>
                    </a:lnB>
                  </a:tcPr>
                </a:tc>
              </a:tr>
            </a:tbl>
          </a:graphicData>
        </a:graphic>
      </p:graphicFrame>
      <p:sp>
        <p:nvSpPr>
          <p:cNvPr id="4" name="Espace réservé du numéro de diapositive 3"/>
          <p:cNvSpPr>
            <a:spLocks noGrp="1"/>
          </p:cNvSpPr>
          <p:nvPr>
            <p:ph type="sldNum" sz="quarter" idx="12"/>
          </p:nvPr>
        </p:nvSpPr>
        <p:spPr/>
        <p:txBody>
          <a:bodyPr/>
          <a:lstStyle/>
          <a:p>
            <a:fld id="{9337EC46-1272-4014-A958-F57753DA73E8}" type="slidenum">
              <a:rPr lang="fr-FR" smtClean="0"/>
              <a:t>21</a:t>
            </a:fld>
            <a:endParaRPr lang="fr-FR"/>
          </a:p>
        </p:txBody>
      </p:sp>
    </p:spTree>
    <p:extLst>
      <p:ext uri="{BB962C8B-B14F-4D97-AF65-F5344CB8AC3E}">
        <p14:creationId xmlns:p14="http://schemas.microsoft.com/office/powerpoint/2010/main" val="3592288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79392"/>
            <a:ext cx="1117022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tx1"/>
                </a:solidFill>
                <a:effectLst/>
                <a:latin typeface="Arial" panose="020B0604020202020204" pitchFamily="34" charset="0"/>
              </a:rPr>
              <a:t>	</a:t>
            </a:r>
            <a:endParaRPr kumimoji="0" lang="fr-FR" altLang="fr-FR"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sng"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rPr>
              <a:t>Non au transfert du recouvrement des cotisations aux URSSAF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457200"/>
            <a:ext cx="12069763" cy="793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a:spLocks noChangeArrowheads="1"/>
          </p:cNvSpPr>
          <p:nvPr/>
        </p:nvSpPr>
        <p:spPr bwMode="auto">
          <a:xfrm>
            <a:off x="727364" y="681066"/>
            <a:ext cx="10972799"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panose="020B0604020202020204" pitchFamily="34" charset="0"/>
              </a:rPr>
              <a:t>La CARMF a été informée le 13 juin 2019 d’un projet d’unification du recouvrement des cotisations sociales par les URSSAF, projet confirmé par une réunion à la Direction de la Sécurité sociale le 23 juillet dernier.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panose="020B0604020202020204" pitchFamily="34" charset="0"/>
              </a:rPr>
              <a:t> </a:t>
            </a:r>
          </a:p>
        </p:txBody>
      </p:sp>
      <p:sp>
        <p:nvSpPr>
          <p:cNvPr id="5" name="Rectangle 4"/>
          <p:cNvSpPr>
            <a:spLocks noChangeArrowheads="1"/>
          </p:cNvSpPr>
          <p:nvPr/>
        </p:nvSpPr>
        <p:spPr bwMode="auto">
          <a:xfrm>
            <a:off x="0" y="922338"/>
            <a:ext cx="12069763" cy="7937"/>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p:nvPr/>
        </p:nvSpPr>
        <p:spPr>
          <a:xfrm>
            <a:off x="280555" y="2400299"/>
            <a:ext cx="11658600" cy="4247317"/>
          </a:xfrm>
          <a:prstGeom prst="rect">
            <a:avLst/>
          </a:prstGeom>
        </p:spPr>
        <p:txBody>
          <a:bodyPr wrap="square">
            <a:spAutoFit/>
          </a:bodyPr>
          <a:lstStyle/>
          <a:p>
            <a:pPr lvl="0" eaLnBrk="0" fontAlgn="base" hangingPunct="0">
              <a:spcBef>
                <a:spcPct val="0"/>
              </a:spcBef>
              <a:spcAft>
                <a:spcPct val="0"/>
              </a:spcAft>
            </a:pPr>
            <a:r>
              <a:rPr lang="fr-FR" altLang="fr-FR" b="1" dirty="0">
                <a:latin typeface="Arial" panose="020B0604020202020204" pitchFamily="34" charset="0"/>
              </a:rPr>
              <a:t>Le docteur </a:t>
            </a:r>
            <a:r>
              <a:rPr lang="fr-FR" altLang="fr-FR" b="1" dirty="0" err="1">
                <a:latin typeface="Arial" panose="020B0604020202020204" pitchFamily="34" charset="0"/>
              </a:rPr>
              <a:t>Lardenois</a:t>
            </a:r>
            <a:r>
              <a:rPr lang="fr-FR" altLang="fr-FR" b="1" dirty="0">
                <a:latin typeface="Arial" panose="020B0604020202020204" pitchFamily="34" charset="0"/>
              </a:rPr>
              <a:t>, Président, a immédiatement saisi le Conseil d’administration qui a adopté à l’unanimité la déclaration suivante : </a:t>
            </a:r>
          </a:p>
          <a:p>
            <a:pPr lvl="0" eaLnBrk="0" fontAlgn="base" hangingPunct="0">
              <a:spcBef>
                <a:spcPct val="0"/>
              </a:spcBef>
              <a:spcAft>
                <a:spcPct val="0"/>
              </a:spcAft>
            </a:pPr>
            <a:r>
              <a:rPr lang="fr-FR" altLang="fr-FR" dirty="0">
                <a:latin typeface="Arial" panose="020B0604020202020204" pitchFamily="34" charset="0"/>
              </a:rPr>
              <a:t> </a:t>
            </a:r>
          </a:p>
          <a:p>
            <a:pPr lvl="0" eaLnBrk="0" fontAlgn="base" hangingPunct="0">
              <a:spcBef>
                <a:spcPct val="0"/>
              </a:spcBef>
              <a:spcAft>
                <a:spcPct val="0"/>
              </a:spcAft>
            </a:pPr>
            <a:r>
              <a:rPr lang="fr-FR" altLang="fr-FR" dirty="0">
                <a:latin typeface="Arial" panose="020B0604020202020204" pitchFamily="34" charset="0"/>
              </a:rPr>
              <a:t>« Le Conseil d’administration de la CARMF, ayant pris connaissance du projet des Pouvoirs publics de transfert du recouvrement des cotisations de retraite des médecins libéraux aux URSSAF </a:t>
            </a:r>
            <a:r>
              <a:rPr lang="fr-FR" altLang="fr-FR" dirty="0" smtClean="0">
                <a:latin typeface="Arial" panose="020B0604020202020204" pitchFamily="34" charset="0"/>
              </a:rPr>
              <a:t>:</a:t>
            </a:r>
          </a:p>
          <a:p>
            <a:pPr lvl="0" eaLnBrk="0" fontAlgn="base" hangingPunct="0">
              <a:spcBef>
                <a:spcPct val="0"/>
              </a:spcBef>
              <a:spcAft>
                <a:spcPct val="0"/>
              </a:spcAft>
            </a:pPr>
            <a:endParaRPr lang="fr-FR" altLang="fr-FR" dirty="0">
              <a:latin typeface="Arial" panose="020B0604020202020204" pitchFamily="34" charset="0"/>
            </a:endParaRPr>
          </a:p>
          <a:p>
            <a:pPr lvl="0" eaLnBrk="0" fontAlgn="base" hangingPunct="0">
              <a:spcBef>
                <a:spcPct val="0"/>
              </a:spcBef>
              <a:spcAft>
                <a:spcPct val="0"/>
              </a:spcAft>
              <a:buFontTx/>
              <a:buChar char="•"/>
            </a:pPr>
            <a:r>
              <a:rPr lang="fr-FR" altLang="fr-FR" dirty="0">
                <a:latin typeface="Arial" panose="020B0604020202020204" pitchFamily="34" charset="0"/>
              </a:rPr>
              <a:t>demande la suspension du calendrier de cette opération jusqu’à l’entrée en vigueur de la loi sur la réforme des retraites ; </a:t>
            </a:r>
            <a:endParaRPr lang="fr-FR" altLang="fr-FR" dirty="0" smtClean="0">
              <a:latin typeface="Arial" panose="020B0604020202020204" pitchFamily="34" charset="0"/>
            </a:endParaRPr>
          </a:p>
          <a:p>
            <a:pPr lvl="0" eaLnBrk="0" fontAlgn="base" hangingPunct="0">
              <a:spcBef>
                <a:spcPct val="0"/>
              </a:spcBef>
              <a:spcAft>
                <a:spcPct val="0"/>
              </a:spcAft>
              <a:buFontTx/>
              <a:buChar char="•"/>
            </a:pPr>
            <a:endParaRPr lang="fr-FR" altLang="fr-FR" dirty="0">
              <a:latin typeface="Arial" panose="020B0604020202020204" pitchFamily="34" charset="0"/>
            </a:endParaRPr>
          </a:p>
          <a:p>
            <a:pPr lvl="0" eaLnBrk="0" fontAlgn="base" hangingPunct="0">
              <a:spcBef>
                <a:spcPct val="0"/>
              </a:spcBef>
              <a:spcAft>
                <a:spcPct val="0"/>
              </a:spcAft>
              <a:buFontTx/>
              <a:buChar char="•"/>
            </a:pPr>
            <a:r>
              <a:rPr lang="fr-FR" altLang="fr-FR" dirty="0">
                <a:latin typeface="Arial" panose="020B0604020202020204" pitchFamily="34" charset="0"/>
              </a:rPr>
              <a:t>demande le maintien du recouvrement par la CARMF des cotisations de retraite des médecins libéraux, conformément au respect des préconisations du HCRR de non démantèlement des caisses de retraites dans le cadre de la future réforme ; </a:t>
            </a:r>
            <a:endParaRPr lang="fr-FR" altLang="fr-FR" dirty="0" smtClean="0">
              <a:latin typeface="Arial" panose="020B0604020202020204" pitchFamily="34" charset="0"/>
            </a:endParaRPr>
          </a:p>
          <a:p>
            <a:pPr lvl="0" eaLnBrk="0" fontAlgn="base" hangingPunct="0">
              <a:spcBef>
                <a:spcPct val="0"/>
              </a:spcBef>
              <a:spcAft>
                <a:spcPct val="0"/>
              </a:spcAft>
              <a:buFontTx/>
              <a:buChar char="•"/>
            </a:pPr>
            <a:endParaRPr lang="fr-FR" altLang="fr-FR" dirty="0">
              <a:latin typeface="Arial" panose="020B0604020202020204" pitchFamily="34" charset="0"/>
            </a:endParaRPr>
          </a:p>
          <a:p>
            <a:pPr lvl="0" eaLnBrk="0" fontAlgn="base" hangingPunct="0">
              <a:spcBef>
                <a:spcPct val="0"/>
              </a:spcBef>
              <a:spcAft>
                <a:spcPct val="0"/>
              </a:spcAft>
              <a:buFontTx/>
              <a:buChar char="•"/>
            </a:pPr>
            <a:r>
              <a:rPr lang="fr-FR" altLang="fr-FR" dirty="0">
                <a:latin typeface="Arial" panose="020B0604020202020204" pitchFamily="34" charset="0"/>
              </a:rPr>
              <a:t>affirme la nécessité de la protection et de la spécificité de l’emploi du personnel de la CARMF dans le cadre de la future réforme. » </a:t>
            </a:r>
          </a:p>
        </p:txBody>
      </p:sp>
      <p:sp>
        <p:nvSpPr>
          <p:cNvPr id="6" name="Espace réservé du numéro de diapositive 5"/>
          <p:cNvSpPr>
            <a:spLocks noGrp="1"/>
          </p:cNvSpPr>
          <p:nvPr>
            <p:ph type="sldNum" sz="quarter" idx="12"/>
          </p:nvPr>
        </p:nvSpPr>
        <p:spPr/>
        <p:txBody>
          <a:bodyPr/>
          <a:lstStyle/>
          <a:p>
            <a:fld id="{9337EC46-1272-4014-A958-F57753DA73E8}" type="slidenum">
              <a:rPr lang="fr-FR" smtClean="0"/>
              <a:t>22</a:t>
            </a:fld>
            <a:endParaRPr lang="fr-FR"/>
          </a:p>
        </p:txBody>
      </p:sp>
    </p:spTree>
    <p:extLst>
      <p:ext uri="{BB962C8B-B14F-4D97-AF65-F5344CB8AC3E}">
        <p14:creationId xmlns:p14="http://schemas.microsoft.com/office/powerpoint/2010/main" val="200018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5" y="2556164"/>
            <a:ext cx="5036128" cy="3777096"/>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925" y="1662546"/>
            <a:ext cx="3469102" cy="3049918"/>
          </a:xfrm>
          <a:prstGeom prst="rect">
            <a:avLst/>
          </a:prstGeom>
        </p:spPr>
      </p:pic>
      <p:sp>
        <p:nvSpPr>
          <p:cNvPr id="4" name="Rectangle 3"/>
          <p:cNvSpPr/>
          <p:nvPr/>
        </p:nvSpPr>
        <p:spPr>
          <a:xfrm>
            <a:off x="5933208" y="5174673"/>
            <a:ext cx="5933209" cy="1323439"/>
          </a:xfrm>
          <a:prstGeom prst="rect">
            <a:avLst/>
          </a:prstGeom>
        </p:spPr>
        <p:txBody>
          <a:bodyPr wrap="square">
            <a:spAutoFit/>
          </a:bodyPr>
          <a:lstStyle/>
          <a:p>
            <a:pPr algn="ctr"/>
            <a:r>
              <a:rPr lang="fr-FR" sz="2000" b="1" dirty="0"/>
              <a:t>Les barreaux de France se mobilisent contre la réforme des retraites. </a:t>
            </a:r>
            <a:r>
              <a:rPr lang="fr-FR" sz="2000" b="1" dirty="0" smtClean="0"/>
              <a:t>Le 5 décembre 2019, plus </a:t>
            </a:r>
            <a:r>
              <a:rPr lang="fr-FR" sz="2000" b="1" dirty="0"/>
              <a:t>de 140 barreaux (soit 85%) sont en grève des audiences et du conseil !</a:t>
            </a:r>
          </a:p>
        </p:txBody>
      </p:sp>
      <p:sp>
        <p:nvSpPr>
          <p:cNvPr id="5" name="Rectangle 4"/>
          <p:cNvSpPr/>
          <p:nvPr/>
        </p:nvSpPr>
        <p:spPr>
          <a:xfrm>
            <a:off x="228599" y="176646"/>
            <a:ext cx="5548745" cy="1754326"/>
          </a:xfrm>
          <a:prstGeom prst="rect">
            <a:avLst/>
          </a:prstGeom>
        </p:spPr>
        <p:txBody>
          <a:bodyPr wrap="square">
            <a:spAutoFit/>
          </a:bodyPr>
          <a:lstStyle/>
          <a:p>
            <a:r>
              <a:rPr lang="fr-FR" sz="3600" u="sng" dirty="0" smtClean="0">
                <a:effectLst>
                  <a:outerShdw blurRad="38100" dist="38100" dir="2700000" algn="tl">
                    <a:srgbClr val="000000">
                      <a:alpha val="43137"/>
                    </a:srgbClr>
                  </a:outerShdw>
                </a:effectLst>
              </a:rPr>
              <a:t>Oppositions, </a:t>
            </a:r>
          </a:p>
          <a:p>
            <a:r>
              <a:rPr lang="fr-FR" sz="3600" u="sng" dirty="0" smtClean="0">
                <a:effectLst>
                  <a:outerShdw blurRad="38100" dist="38100" dir="2700000" algn="tl">
                    <a:srgbClr val="000000">
                      <a:alpha val="43137"/>
                    </a:srgbClr>
                  </a:outerShdw>
                </a:effectLst>
              </a:rPr>
              <a:t>manifestations </a:t>
            </a:r>
          </a:p>
          <a:p>
            <a:r>
              <a:rPr lang="fr-FR" sz="3600" u="sng" dirty="0" smtClean="0">
                <a:effectLst>
                  <a:outerShdw blurRad="38100" dist="38100" dir="2700000" algn="tl">
                    <a:srgbClr val="000000">
                      <a:alpha val="43137"/>
                    </a:srgbClr>
                  </a:outerShdw>
                </a:effectLst>
              </a:rPr>
              <a:t>et </a:t>
            </a:r>
            <a:r>
              <a:rPr lang="fr-FR" sz="3600" u="sng" dirty="0">
                <a:effectLst>
                  <a:outerShdw blurRad="38100" dist="38100" dir="2700000" algn="tl">
                    <a:srgbClr val="000000">
                      <a:alpha val="43137"/>
                    </a:srgbClr>
                  </a:outerShdw>
                </a:effectLst>
              </a:rPr>
              <a:t>grèves !</a:t>
            </a:r>
            <a:endParaRPr lang="fr-FR" sz="3600" dirty="0"/>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2301" y="345918"/>
            <a:ext cx="2867944" cy="1555617"/>
          </a:xfrm>
          <a:prstGeom prst="rect">
            <a:avLst/>
          </a:prstGeom>
        </p:spPr>
      </p:pic>
      <p:sp>
        <p:nvSpPr>
          <p:cNvPr id="8" name="Espace réservé du numéro de diapositive 7"/>
          <p:cNvSpPr>
            <a:spLocks noGrp="1"/>
          </p:cNvSpPr>
          <p:nvPr>
            <p:ph type="sldNum" sz="quarter" idx="12"/>
          </p:nvPr>
        </p:nvSpPr>
        <p:spPr/>
        <p:txBody>
          <a:bodyPr/>
          <a:lstStyle/>
          <a:p>
            <a:fld id="{9337EC46-1272-4014-A958-F57753DA73E8}" type="slidenum">
              <a:rPr lang="fr-FR" smtClean="0"/>
              <a:t>23</a:t>
            </a:fld>
            <a:endParaRPr lang="fr-F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5173" y="101881"/>
            <a:ext cx="3016827" cy="3246624"/>
          </a:xfrm>
          <a:prstGeom prst="rect">
            <a:avLst/>
          </a:prstGeom>
        </p:spPr>
      </p:pic>
    </p:spTree>
    <p:extLst>
      <p:ext uri="{BB962C8B-B14F-4D97-AF65-F5344CB8AC3E}">
        <p14:creationId xmlns:p14="http://schemas.microsoft.com/office/powerpoint/2010/main" val="272898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209" y="197427"/>
            <a:ext cx="11637818" cy="9264075"/>
          </a:xfrm>
          <a:prstGeom prst="rect">
            <a:avLst/>
          </a:prstGeom>
        </p:spPr>
        <p:txBody>
          <a:bodyPr wrap="square">
            <a:spAutoFit/>
          </a:bodyPr>
          <a:lstStyle/>
          <a:p>
            <a:pPr algn="ctr"/>
            <a:r>
              <a:rPr lang="fr-FR" sz="2000" dirty="0"/>
              <a:t> </a:t>
            </a:r>
            <a:r>
              <a:rPr lang="fr-FR" sz="2400" b="1" u="sng" dirty="0" smtClean="0">
                <a:solidFill>
                  <a:srgbClr val="FF0000"/>
                </a:solidFill>
                <a:effectLst>
                  <a:outerShdw blurRad="38100" dist="38100" dir="2700000" algn="tl">
                    <a:srgbClr val="000000">
                      <a:alpha val="43137"/>
                    </a:srgbClr>
                  </a:outerShdw>
                </a:effectLst>
              </a:rPr>
              <a:t>TROP </a:t>
            </a:r>
            <a:r>
              <a:rPr lang="fr-FR" sz="2400" b="1" u="sng" dirty="0">
                <a:solidFill>
                  <a:srgbClr val="FF0000"/>
                </a:solidFill>
                <a:effectLst>
                  <a:outerShdw blurRad="38100" dist="38100" dir="2700000" algn="tl">
                    <a:srgbClr val="000000">
                      <a:alpha val="43137"/>
                    </a:srgbClr>
                  </a:outerShdw>
                </a:effectLst>
              </a:rPr>
              <a:t>D’OPACITÉS, TROP PEU D’EXPLICATIONS, TROP </a:t>
            </a:r>
            <a:r>
              <a:rPr lang="fr-FR" sz="2400" b="1" u="sng" dirty="0" smtClean="0">
                <a:solidFill>
                  <a:srgbClr val="FF0000"/>
                </a:solidFill>
                <a:effectLst>
                  <a:outerShdw blurRad="38100" dist="38100" dir="2700000" algn="tl">
                    <a:srgbClr val="000000">
                      <a:alpha val="43137"/>
                    </a:srgbClr>
                  </a:outerShdw>
                </a:effectLst>
              </a:rPr>
              <a:t>PEU D’ÉCOUTE </a:t>
            </a:r>
            <a:r>
              <a:rPr lang="fr-FR" sz="2400" b="1" u="sng" dirty="0">
                <a:solidFill>
                  <a:srgbClr val="FF0000"/>
                </a:solidFill>
                <a:effectLst>
                  <a:outerShdw blurRad="38100" dist="38100" dir="2700000" algn="tl">
                    <a:srgbClr val="000000">
                      <a:alpha val="43137"/>
                    </a:srgbClr>
                  </a:outerShdw>
                </a:effectLst>
              </a:rPr>
              <a:t>ET DE CONCERTATION = </a:t>
            </a:r>
            <a:r>
              <a:rPr lang="fr-FR" sz="2400" b="1" u="sng" dirty="0" smtClean="0">
                <a:solidFill>
                  <a:srgbClr val="FF0000"/>
                </a:solidFill>
                <a:effectLst>
                  <a:outerShdw blurRad="38100" dist="38100" dir="2700000" algn="tl">
                    <a:srgbClr val="000000">
                      <a:alpha val="43137"/>
                    </a:srgbClr>
                  </a:outerShdw>
                </a:effectLst>
              </a:rPr>
              <a:t> ANGOISSES  +  OPPOSITIONS  !</a:t>
            </a:r>
            <a:endParaRPr lang="fr-FR" sz="2400" b="1" u="sng" dirty="0">
              <a:solidFill>
                <a:srgbClr val="FF0000"/>
              </a:solidFill>
              <a:effectLst>
                <a:outerShdw blurRad="38100" dist="38100" dir="2700000" algn="tl">
                  <a:srgbClr val="000000">
                    <a:alpha val="43137"/>
                  </a:srgbClr>
                </a:outerShdw>
              </a:effectLst>
            </a:endParaRPr>
          </a:p>
          <a:p>
            <a:r>
              <a:rPr lang="fr-FR" sz="2800" dirty="0" smtClean="0"/>
              <a:t>             </a:t>
            </a:r>
            <a:r>
              <a:rPr lang="fr-FR" sz="2800" u="sng" dirty="0" smtClean="0">
                <a:effectLst>
                  <a:outerShdw blurRad="38100" dist="38100" dir="2700000" algn="tl">
                    <a:srgbClr val="000000">
                      <a:alpha val="43137"/>
                    </a:srgbClr>
                  </a:outerShdw>
                </a:effectLst>
              </a:rPr>
              <a:t>Réforme mal expliquée, non chiffrée, pas assez concertée ?</a:t>
            </a:r>
          </a:p>
          <a:p>
            <a:endParaRPr lang="fr-FR" sz="2000" u="sng"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fr-FR" sz="2000" dirty="0" smtClean="0"/>
              <a:t>Les avantages et inconvénients des 42 régimes actuels de retraite ne sont pas comparés entre eux</a:t>
            </a:r>
          </a:p>
          <a:p>
            <a:pPr marL="457200" indent="-457200">
              <a:buFont typeface="Arial" panose="020B0604020202020204" pitchFamily="34" charset="0"/>
              <a:buChar char="•"/>
            </a:pPr>
            <a:endParaRPr lang="fr-FR" sz="2000" dirty="0" smtClean="0"/>
          </a:p>
          <a:p>
            <a:pPr marL="457200" indent="-457200">
              <a:buFont typeface="Arial" panose="020B0604020202020204" pitchFamily="34" charset="0"/>
              <a:buChar char="•"/>
            </a:pPr>
            <a:r>
              <a:rPr lang="fr-FR" sz="2000" dirty="0" smtClean="0"/>
              <a:t>Elle favorise l’anxiété et l’opposition des travailleur entre eux (régimes spéciaux montrés du doigt)</a:t>
            </a:r>
          </a:p>
          <a:p>
            <a:endParaRPr lang="fr-FR" sz="2000" dirty="0" smtClean="0"/>
          </a:p>
          <a:p>
            <a:pPr marL="457200" indent="-457200">
              <a:buFont typeface="Arial" panose="020B0604020202020204" pitchFamily="34" charset="0"/>
              <a:buChar char="•"/>
            </a:pPr>
            <a:r>
              <a:rPr lang="fr-FR" sz="2000" dirty="0" smtClean="0"/>
              <a:t>Valeur du point non connue (indexé au coût de la vie ? </a:t>
            </a:r>
            <a:r>
              <a:rPr lang="fr-FR" sz="2000" dirty="0"/>
              <a:t>ou soumis aux contingences économiques du moment ? </a:t>
            </a:r>
            <a:endParaRPr lang="fr-FR" sz="1600" dirty="0" smtClean="0"/>
          </a:p>
          <a:p>
            <a:pPr marL="171450" indent="-171450">
              <a:buFont typeface="Arial" panose="020B0604020202020204" pitchFamily="34" charset="0"/>
              <a:buChar char="•"/>
            </a:pPr>
            <a:endParaRPr lang="fr-FR" sz="2000" dirty="0" smtClean="0"/>
          </a:p>
          <a:p>
            <a:pPr marL="457200" indent="-457200">
              <a:buFont typeface="Arial" panose="020B0604020202020204" pitchFamily="34" charset="0"/>
              <a:buChar char="•"/>
            </a:pPr>
            <a:r>
              <a:rPr lang="fr-FR" sz="2000" dirty="0" smtClean="0"/>
              <a:t>Pas de lisibilité pratique pour l’avenir (quand ? pour qui ?</a:t>
            </a:r>
            <a:r>
              <a:rPr lang="fr-FR" sz="2000" dirty="0"/>
              <a:t> combien ?</a:t>
            </a:r>
            <a:r>
              <a:rPr lang="fr-FR" sz="2000" dirty="0" smtClean="0"/>
              <a:t>)</a:t>
            </a:r>
          </a:p>
          <a:p>
            <a:pPr marL="457200" indent="-457200">
              <a:buFont typeface="Arial" panose="020B0604020202020204" pitchFamily="34" charset="0"/>
              <a:buChar char="•"/>
            </a:pPr>
            <a:endParaRPr lang="fr-FR" sz="2000" dirty="0" smtClean="0"/>
          </a:p>
          <a:p>
            <a:pPr marL="457200" indent="-457200">
              <a:buFont typeface="Arial" panose="020B0604020202020204" pitchFamily="34" charset="0"/>
              <a:buChar char="•"/>
            </a:pPr>
            <a:r>
              <a:rPr lang="fr-FR" sz="2000" dirty="0" smtClean="0"/>
              <a:t>Quelle gouvernance du futur régime unique ?</a:t>
            </a:r>
          </a:p>
          <a:p>
            <a:endParaRPr lang="fr-FR" sz="2000" dirty="0" smtClean="0"/>
          </a:p>
          <a:p>
            <a:pPr marL="457200" indent="-457200">
              <a:buFont typeface="Arial" panose="020B0604020202020204" pitchFamily="34" charset="0"/>
              <a:buChar char="•"/>
            </a:pPr>
            <a:r>
              <a:rPr lang="fr-FR" sz="2000" dirty="0" smtClean="0"/>
              <a:t>Pas de recherche d’autres sources de financement  pour la pérennité du système de retraite</a:t>
            </a:r>
          </a:p>
          <a:p>
            <a:pPr marL="457200" indent="-457200">
              <a:buFont typeface="Arial" panose="020B0604020202020204" pitchFamily="34" charset="0"/>
              <a:buChar char="•"/>
            </a:pPr>
            <a:endParaRPr lang="fr-FR" sz="2000" dirty="0" smtClean="0"/>
          </a:p>
          <a:p>
            <a:pPr marL="457200" indent="-457200">
              <a:buFont typeface="Arial" panose="020B0604020202020204" pitchFamily="34" charset="0"/>
              <a:buChar char="•"/>
            </a:pPr>
            <a:r>
              <a:rPr lang="fr-FR" sz="2000" dirty="0" smtClean="0"/>
              <a:t>Versement à la baisse des pensions en cas de crise ?</a:t>
            </a:r>
          </a:p>
          <a:p>
            <a:endParaRPr lang="fr-FR" sz="2000" dirty="0" smtClean="0"/>
          </a:p>
          <a:p>
            <a:pPr marL="457200" indent="-457200">
              <a:buFont typeface="Arial" panose="020B0604020202020204" pitchFamily="34" charset="0"/>
              <a:buChar char="•"/>
            </a:pPr>
            <a:r>
              <a:rPr lang="fr-FR" sz="2000" dirty="0" smtClean="0"/>
              <a:t>Des gagnants et des perdants…</a:t>
            </a:r>
          </a:p>
          <a:p>
            <a:endParaRPr lang="fr-FR" sz="2000" dirty="0"/>
          </a:p>
          <a:p>
            <a:r>
              <a:rPr lang="fr-FR" sz="2000" b="1" dirty="0" smtClean="0">
                <a:solidFill>
                  <a:srgbClr val="FF0000"/>
                </a:solidFill>
                <a:effectLst>
                  <a:outerShdw blurRad="38100" dist="38100" dir="2700000" algn="tl">
                    <a:srgbClr val="000000">
                      <a:alpha val="43137"/>
                    </a:srgbClr>
                  </a:outerShdw>
                </a:effectLst>
              </a:rPr>
              <a:t>   </a:t>
            </a:r>
            <a:endParaRPr lang="fr-FR" sz="2400" b="1" dirty="0" smtClean="0">
              <a:solidFill>
                <a:srgbClr val="FF0000"/>
              </a:solidFill>
            </a:endParaRPr>
          </a:p>
          <a:p>
            <a:endParaRPr lang="fr-FR" sz="2800" dirty="0"/>
          </a:p>
          <a:p>
            <a:endParaRPr lang="fr-FR" sz="2800" dirty="0" smtClean="0"/>
          </a:p>
          <a:p>
            <a:pPr marL="457200" indent="-457200">
              <a:buFont typeface="Arial" panose="020B0604020202020204" pitchFamily="34" charset="0"/>
              <a:buChar char="•"/>
            </a:pPr>
            <a:endParaRPr lang="fr-FR" sz="2800" dirty="0" smtClean="0"/>
          </a:p>
          <a:p>
            <a:endParaRPr lang="fr-FR" sz="2800" dirty="0" smtClean="0"/>
          </a:p>
          <a:p>
            <a:pPr marL="457200" indent="-457200">
              <a:buFont typeface="Arial" panose="020B0604020202020204" pitchFamily="34" charset="0"/>
              <a:buChar char="•"/>
            </a:pPr>
            <a:endParaRPr lang="fr-FR" sz="2800" dirty="0"/>
          </a:p>
        </p:txBody>
      </p:sp>
      <p:sp>
        <p:nvSpPr>
          <p:cNvPr id="3"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9337EC46-1272-4014-A958-F57753DA73E8}" type="slidenum">
              <a:rPr lang="fr-FR" smtClean="0"/>
              <a:t>24</a:t>
            </a:fld>
            <a:endParaRPr lang="fr-FR"/>
          </a:p>
        </p:txBody>
      </p:sp>
    </p:spTree>
    <p:extLst>
      <p:ext uri="{BB962C8B-B14F-4D97-AF65-F5344CB8AC3E}">
        <p14:creationId xmlns:p14="http://schemas.microsoft.com/office/powerpoint/2010/main" val="1204896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110" y="2618508"/>
            <a:ext cx="11409218" cy="1477328"/>
          </a:xfrm>
          <a:prstGeom prst="rect">
            <a:avLst/>
          </a:prstGeom>
        </p:spPr>
        <p:txBody>
          <a:bodyPr wrap="square">
            <a:spAutoFit/>
          </a:bodyPr>
          <a:lstStyle/>
          <a:p>
            <a:pPr algn="ctr"/>
            <a:r>
              <a:rPr lang="fr-FR" dirty="0"/>
              <a:t>Dans la campagne présidentielle de 2017, un autre candidat favorable à la retraite pas points était François Fillon. Dans un discours devant un lobby patronal en 2016, il avait avoué le vrai avantage de ce système à ses yeux</a:t>
            </a:r>
            <a:r>
              <a:rPr lang="fr-FR" dirty="0" smtClean="0"/>
              <a:t>:</a:t>
            </a:r>
          </a:p>
          <a:p>
            <a:pPr algn="ctr"/>
            <a:endParaRPr lang="fr-FR" dirty="0"/>
          </a:p>
          <a:p>
            <a:pPr algn="ctr"/>
            <a:r>
              <a:rPr lang="fr-FR" dirty="0" smtClean="0"/>
              <a:t>«  Le </a:t>
            </a:r>
            <a:r>
              <a:rPr lang="fr-FR" dirty="0"/>
              <a:t>système par point en réalité, ça permet une chose, qu’aucun homme politique n’avoue. Ca permet de baisser chaque année le montant des points, la valeur des points, et donc de diminuer le niveau des </a:t>
            </a:r>
            <a:r>
              <a:rPr lang="fr-FR" dirty="0" smtClean="0"/>
              <a:t>pensions…» </a:t>
            </a:r>
            <a:endParaRPr lang="fr-FR" dirty="0"/>
          </a:p>
        </p:txBody>
      </p:sp>
      <p:sp>
        <p:nvSpPr>
          <p:cNvPr id="3" name="Rectangle 2"/>
          <p:cNvSpPr/>
          <p:nvPr/>
        </p:nvSpPr>
        <p:spPr>
          <a:xfrm>
            <a:off x="1381991" y="6463145"/>
            <a:ext cx="9809018" cy="369332"/>
          </a:xfrm>
          <a:prstGeom prst="rect">
            <a:avLst/>
          </a:prstGeom>
        </p:spPr>
        <p:txBody>
          <a:bodyPr wrap="square">
            <a:spAutoFit/>
          </a:bodyPr>
          <a:lstStyle/>
          <a:p>
            <a:r>
              <a:rPr lang="fr-FR" dirty="0"/>
              <a:t> </a:t>
            </a:r>
            <a:r>
              <a:rPr lang="fr-FR" dirty="0">
                <a:hlinkClick r:id="rId2"/>
              </a:rPr>
              <a:t>https://actu.fr/politique/video-retraites-retraites-propos-francois-fillon-refont-buzz_29956602.html</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029" y="4252209"/>
            <a:ext cx="3751117" cy="2113953"/>
          </a:xfrm>
          <a:prstGeom prst="rect">
            <a:avLst/>
          </a:prstGeom>
        </p:spPr>
      </p:pic>
      <p:sp>
        <p:nvSpPr>
          <p:cNvPr id="5" name="Rectangle 4"/>
          <p:cNvSpPr/>
          <p:nvPr/>
        </p:nvSpPr>
        <p:spPr>
          <a:xfrm>
            <a:off x="301337" y="114300"/>
            <a:ext cx="11139054" cy="2277547"/>
          </a:xfrm>
          <a:prstGeom prst="rect">
            <a:avLst/>
          </a:prstGeom>
        </p:spPr>
        <p:txBody>
          <a:bodyPr wrap="square">
            <a:spAutoFit/>
          </a:bodyPr>
          <a:lstStyle/>
          <a:p>
            <a:pPr algn="ctr">
              <a:spcAft>
                <a:spcPts val="0"/>
              </a:spcAft>
            </a:pPr>
            <a:r>
              <a:rPr lang="fr-FR" sz="28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Objectifs supposés de cette réforme des régimes de retraite :</a:t>
            </a:r>
          </a:p>
          <a:p>
            <a:pPr algn="ctr">
              <a:spcAft>
                <a:spcPts val="0"/>
              </a:spcAft>
            </a:pPr>
            <a:endParaRPr lang="fr-FR" sz="24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85750" indent="-285750">
              <a:spcAft>
                <a:spcPts val="0"/>
              </a:spcAft>
              <a:buFont typeface="Wingdings" panose="05000000000000000000" pitchFamily="2" charset="2"/>
              <a:buChar char="§"/>
            </a:pPr>
            <a:r>
              <a:rPr lang="fr-FR" b="1" dirty="0">
                <a:ea typeface="Times New Roman" panose="02020603050405020304" pitchFamily="18" charset="0"/>
              </a:rPr>
              <a:t>Alibi</a:t>
            </a:r>
            <a:r>
              <a:rPr lang="fr-FR" dirty="0">
                <a:ea typeface="Times New Roman" panose="02020603050405020304" pitchFamily="18" charset="0"/>
              </a:rPr>
              <a:t> </a:t>
            </a:r>
            <a:r>
              <a:rPr lang="fr-FR" b="1" dirty="0">
                <a:ea typeface="Times New Roman" panose="02020603050405020304" pitchFamily="18" charset="0"/>
              </a:rPr>
              <a:t>de l’égalitarisme du régime à points par répartition</a:t>
            </a:r>
          </a:p>
          <a:p>
            <a:pPr marL="285750" indent="-285750">
              <a:spcAft>
                <a:spcPts val="0"/>
              </a:spcAft>
              <a:buFont typeface="Wingdings" panose="05000000000000000000" pitchFamily="2" charset="2"/>
              <a:buChar char="§"/>
            </a:pPr>
            <a:r>
              <a:rPr lang="fr-FR" b="1" dirty="0">
                <a:ea typeface="Times New Roman" panose="02020603050405020304" pitchFamily="18" charset="0"/>
              </a:rPr>
              <a:t>Objectifs </a:t>
            </a:r>
            <a:r>
              <a:rPr lang="fr-FR" dirty="0">
                <a:ea typeface="Times New Roman" panose="02020603050405020304" pitchFamily="18" charset="0"/>
              </a:rPr>
              <a:t>    </a:t>
            </a:r>
            <a:r>
              <a:rPr lang="fr-FR" dirty="0">
                <a:solidFill>
                  <a:srgbClr val="FF0000"/>
                </a:solidFill>
                <a:ea typeface="Times New Roman" panose="02020603050405020304" pitchFamily="18" charset="0"/>
              </a:rPr>
              <a:t>= faire disparaître les régimes spéciaux </a:t>
            </a:r>
            <a:r>
              <a:rPr lang="fr-FR" dirty="0">
                <a:ea typeface="Times New Roman" panose="02020603050405020304" pitchFamily="18" charset="0"/>
              </a:rPr>
              <a:t>(coûteux pour l’état)</a:t>
            </a:r>
          </a:p>
          <a:p>
            <a:pPr>
              <a:spcAft>
                <a:spcPts val="0"/>
              </a:spcAft>
            </a:pPr>
            <a:r>
              <a:rPr lang="fr-FR" dirty="0">
                <a:ea typeface="Times New Roman" panose="02020603050405020304" pitchFamily="18" charset="0"/>
              </a:rPr>
              <a:t> 	         </a:t>
            </a:r>
            <a:r>
              <a:rPr lang="fr-FR" dirty="0" smtClean="0">
                <a:solidFill>
                  <a:srgbClr val="FF0000"/>
                </a:solidFill>
                <a:ea typeface="Times New Roman" panose="02020603050405020304" pitchFamily="18" charset="0"/>
              </a:rPr>
              <a:t>= </a:t>
            </a:r>
            <a:r>
              <a:rPr lang="fr-FR" dirty="0">
                <a:solidFill>
                  <a:srgbClr val="FF0000"/>
                </a:solidFill>
                <a:ea typeface="Times New Roman" panose="02020603050405020304" pitchFamily="18" charset="0"/>
              </a:rPr>
              <a:t>s’approprier au passage les réserves des régimes autonomes vertueux</a:t>
            </a:r>
          </a:p>
          <a:p>
            <a:r>
              <a:rPr lang="fr-FR" dirty="0">
                <a:ea typeface="Times New Roman" panose="02020603050405020304" pitchFamily="18" charset="0"/>
              </a:rPr>
              <a:t>	         </a:t>
            </a:r>
            <a:r>
              <a:rPr lang="fr-FR" dirty="0" smtClean="0">
                <a:solidFill>
                  <a:srgbClr val="FF0000"/>
                </a:solidFill>
                <a:ea typeface="Times New Roman" panose="02020603050405020304" pitchFamily="18" charset="0"/>
              </a:rPr>
              <a:t>= </a:t>
            </a:r>
            <a:r>
              <a:rPr lang="fr-FR" dirty="0">
                <a:solidFill>
                  <a:srgbClr val="FF0000"/>
                </a:solidFill>
                <a:ea typeface="Times New Roman" panose="02020603050405020304" pitchFamily="18" charset="0"/>
              </a:rPr>
              <a:t>favoriser la capitalisation </a:t>
            </a:r>
            <a:r>
              <a:rPr lang="fr-FR" dirty="0">
                <a:ea typeface="Times New Roman" panose="02020603050405020304" pitchFamily="18" charset="0"/>
              </a:rPr>
              <a:t>par souscription de contrats d’assurance </a:t>
            </a:r>
            <a:r>
              <a:rPr lang="fr-FR" dirty="0" smtClean="0">
                <a:ea typeface="Times New Roman" panose="02020603050405020304" pitchFamily="18" charset="0"/>
              </a:rPr>
              <a:t>privés </a:t>
            </a:r>
            <a:r>
              <a:rPr lang="fr-FR" dirty="0">
                <a:ea typeface="Times New Roman" panose="02020603050405020304" pitchFamily="18" charset="0"/>
              </a:rPr>
              <a:t>(pour ceux qui le pourront!)</a:t>
            </a:r>
          </a:p>
          <a:p>
            <a:pPr>
              <a:spcAft>
                <a:spcPts val="0"/>
              </a:spcAft>
            </a:pPr>
            <a:r>
              <a:rPr lang="fr-FR" dirty="0">
                <a:ea typeface="Times New Roman" panose="02020603050405020304" pitchFamily="18" charset="0"/>
              </a:rPr>
              <a:t>	          </a:t>
            </a:r>
            <a:r>
              <a:rPr lang="fr-FR" dirty="0">
                <a:solidFill>
                  <a:srgbClr val="FF0000"/>
                </a:solidFill>
                <a:ea typeface="Times New Roman" panose="02020603050405020304" pitchFamily="18" charset="0"/>
              </a:rPr>
              <a:t>= faire baisser globalement toutes les pensions de retraite</a:t>
            </a:r>
            <a:r>
              <a:rPr lang="fr-FR" dirty="0">
                <a:solidFill>
                  <a:srgbClr val="FF0000"/>
                </a:solidFill>
              </a:rPr>
              <a:t> </a:t>
            </a:r>
            <a:endParaRPr lang="fr-FR" dirty="0" smtClean="0">
              <a:solidFill>
                <a:srgbClr val="FF0000"/>
              </a:solidFill>
            </a:endParaRPr>
          </a:p>
        </p:txBody>
      </p:sp>
      <p:sp>
        <p:nvSpPr>
          <p:cNvPr id="6" name="Espace réservé du numéro de diapositive 5"/>
          <p:cNvSpPr>
            <a:spLocks noGrp="1"/>
          </p:cNvSpPr>
          <p:nvPr>
            <p:ph type="sldNum" sz="quarter" idx="12"/>
          </p:nvPr>
        </p:nvSpPr>
        <p:spPr/>
        <p:txBody>
          <a:bodyPr/>
          <a:lstStyle/>
          <a:p>
            <a:fld id="{9337EC46-1272-4014-A958-F57753DA73E8}" type="slidenum">
              <a:rPr lang="fr-FR" smtClean="0"/>
              <a:t>25</a:t>
            </a:fld>
            <a:endParaRPr lang="fr-FR"/>
          </a:p>
        </p:txBody>
      </p:sp>
    </p:spTree>
    <p:extLst>
      <p:ext uri="{BB962C8B-B14F-4D97-AF65-F5344CB8AC3E}">
        <p14:creationId xmlns:p14="http://schemas.microsoft.com/office/powerpoint/2010/main" val="2535853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464" y="166255"/>
            <a:ext cx="11710554" cy="6186309"/>
          </a:xfrm>
          <a:prstGeom prst="rect">
            <a:avLst/>
          </a:prstGeom>
        </p:spPr>
        <p:txBody>
          <a:bodyPr wrap="square">
            <a:spAutoFit/>
          </a:bodyPr>
          <a:lstStyle/>
          <a:p>
            <a:r>
              <a:rPr lang="fr-FR" sz="3200" b="1" u="sng" dirty="0">
                <a:effectLst>
                  <a:outerShdw blurRad="38100" dist="38100" dir="2700000" algn="tl">
                    <a:srgbClr val="000000">
                      <a:alpha val="43137"/>
                    </a:srgbClr>
                  </a:outerShdw>
                </a:effectLst>
              </a:rPr>
              <a:t>Dr Thierry </a:t>
            </a:r>
            <a:r>
              <a:rPr lang="fr-FR" sz="3200" b="1" u="sng" dirty="0" err="1" smtClean="0">
                <a:effectLst>
                  <a:outerShdw blurRad="38100" dist="38100" dir="2700000" algn="tl">
                    <a:srgbClr val="000000">
                      <a:alpha val="43137"/>
                    </a:srgbClr>
                  </a:outerShdw>
                </a:effectLst>
              </a:rPr>
              <a:t>Lardenois</a:t>
            </a:r>
            <a:r>
              <a:rPr lang="fr-FR" sz="3200" b="1" u="sng" dirty="0" smtClean="0">
                <a:effectLst>
                  <a:outerShdw blurRad="38100" dist="38100" dir="2700000" algn="tl">
                    <a:srgbClr val="000000">
                      <a:alpha val="43137"/>
                    </a:srgbClr>
                  </a:outerShdw>
                </a:effectLst>
              </a:rPr>
              <a:t>, président de la CARMF </a:t>
            </a:r>
            <a:r>
              <a:rPr lang="fr-FR" sz="3200" b="1" u="sng" dirty="0">
                <a:effectLst>
                  <a:outerShdw blurRad="38100" dist="38100" dir="2700000" algn="tl">
                    <a:srgbClr val="000000">
                      <a:alpha val="43137"/>
                    </a:srgbClr>
                  </a:outerShdw>
                </a:effectLst>
              </a:rPr>
              <a:t>: </a:t>
            </a:r>
            <a:endParaRPr lang="fr-FR" sz="3200" b="1" u="sng" dirty="0" smtClean="0">
              <a:effectLst>
                <a:outerShdw blurRad="38100" dist="38100" dir="2700000" algn="tl">
                  <a:srgbClr val="000000">
                    <a:alpha val="43137"/>
                  </a:srgbClr>
                </a:outerShdw>
              </a:effectLst>
            </a:endParaRPr>
          </a:p>
          <a:p>
            <a:endParaRPr lang="fr-FR" sz="2800" dirty="0" smtClean="0"/>
          </a:p>
          <a:p>
            <a:pPr marL="285750" indent="-285750">
              <a:buFont typeface="Wingdings" panose="05000000000000000000" pitchFamily="2" charset="2"/>
              <a:buChar char="§"/>
            </a:pPr>
            <a:r>
              <a:rPr lang="fr-FR" sz="2800" dirty="0" smtClean="0"/>
              <a:t>On </a:t>
            </a:r>
            <a:r>
              <a:rPr lang="fr-FR" sz="2800" dirty="0"/>
              <a:t>baisse la retraite des Français de 30%, mais c'est un non-sujet. </a:t>
            </a:r>
            <a:endParaRPr lang="fr-FR" sz="2800" dirty="0" smtClean="0"/>
          </a:p>
          <a:p>
            <a:pPr marL="285750" indent="-285750">
              <a:buFont typeface="Wingdings" panose="05000000000000000000" pitchFamily="2" charset="2"/>
              <a:buChar char="§"/>
            </a:pPr>
            <a:r>
              <a:rPr lang="fr-FR" sz="2800" dirty="0" smtClean="0"/>
              <a:t>Cette </a:t>
            </a:r>
            <a:r>
              <a:rPr lang="fr-FR" sz="2800" dirty="0"/>
              <a:t>réforme est </a:t>
            </a:r>
            <a:r>
              <a:rPr lang="fr-FR" sz="2800" dirty="0" smtClean="0"/>
              <a:t>politique : il </a:t>
            </a:r>
            <a:r>
              <a:rPr lang="fr-FR" sz="2800" dirty="0"/>
              <a:t>s'agit de transformer une dette fiscale en dette sociale. </a:t>
            </a:r>
            <a:endParaRPr lang="fr-FR" sz="2800" dirty="0" smtClean="0"/>
          </a:p>
          <a:p>
            <a:pPr marL="285750" indent="-285750">
              <a:buFont typeface="Wingdings" panose="05000000000000000000" pitchFamily="2" charset="2"/>
              <a:buChar char="§"/>
            </a:pPr>
            <a:r>
              <a:rPr lang="fr-FR" sz="2800" dirty="0" smtClean="0"/>
              <a:t>Une </a:t>
            </a:r>
            <a:r>
              <a:rPr lang="fr-FR" sz="2800" dirty="0"/>
              <a:t>dette fiscale n'a pas de terme, vous pouvez la renflouer à l'infini. </a:t>
            </a:r>
            <a:endParaRPr lang="fr-FR" sz="2800" dirty="0" smtClean="0"/>
          </a:p>
          <a:p>
            <a:pPr marL="285750" indent="-285750">
              <a:buFont typeface="Wingdings" panose="05000000000000000000" pitchFamily="2" charset="2"/>
              <a:buChar char="§"/>
            </a:pPr>
            <a:r>
              <a:rPr lang="fr-FR" sz="2800" dirty="0" smtClean="0"/>
              <a:t>Une </a:t>
            </a:r>
            <a:r>
              <a:rPr lang="fr-FR" sz="2800" dirty="0"/>
              <a:t>dette sociale doit être soldée, soit en augmentant les cotisations, soit en diminuant les prestations. </a:t>
            </a:r>
            <a:endParaRPr lang="fr-FR" sz="2800" dirty="0" smtClean="0"/>
          </a:p>
          <a:p>
            <a:r>
              <a:rPr lang="fr-FR" sz="2800" dirty="0" smtClean="0"/>
              <a:t>	Ça c'est le premier élément.</a:t>
            </a:r>
            <a:endParaRPr lang="fr-FR" sz="2800" dirty="0"/>
          </a:p>
          <a:p>
            <a:pPr marL="285750" indent="-285750">
              <a:buFont typeface="Wingdings" panose="05000000000000000000" pitchFamily="2" charset="2"/>
              <a:buChar char="§"/>
            </a:pPr>
            <a:r>
              <a:rPr lang="fr-FR" sz="2800" dirty="0"/>
              <a:t>Le deuxième, c'est que chaque retraité français dispose en moyenne d'un capital de 260.000 euros (biens immobiliers, actions, etc.), qui a tendance à croître avec le temps et les années de retraite : il est clair que le Gouvernement lorgne sur ce capital. Les retraités devront piocher dans leur capital. Le but est de refaire circuler l'argent.</a:t>
            </a:r>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26</a:t>
            </a:fld>
            <a:endParaRPr lang="fr-FR"/>
          </a:p>
        </p:txBody>
      </p:sp>
    </p:spTree>
    <p:extLst>
      <p:ext uri="{BB962C8B-B14F-4D97-AF65-F5344CB8AC3E}">
        <p14:creationId xmlns:p14="http://schemas.microsoft.com/office/powerpoint/2010/main" val="1963589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446809"/>
            <a:ext cx="11772900" cy="5570756"/>
          </a:xfrm>
          <a:prstGeom prst="rect">
            <a:avLst/>
          </a:prstGeom>
        </p:spPr>
        <p:txBody>
          <a:bodyPr wrap="square">
            <a:spAutoFit/>
          </a:bodyPr>
          <a:lstStyle/>
          <a:p>
            <a:r>
              <a:rPr lang="fr-FR" sz="2800" b="1" u="sng" dirty="0">
                <a:effectLst>
                  <a:outerShdw blurRad="38100" dist="38100" dir="2700000" algn="tl">
                    <a:srgbClr val="000000">
                      <a:alpha val="43137"/>
                    </a:srgbClr>
                  </a:outerShdw>
                </a:effectLst>
              </a:rPr>
              <a:t>Michel Picon, </a:t>
            </a:r>
            <a:r>
              <a:rPr lang="fr-FR" sz="2800" b="1" u="sng" dirty="0" smtClean="0">
                <a:effectLst>
                  <a:outerShdw blurRad="38100" dist="38100" dir="2700000" algn="tl">
                    <a:srgbClr val="000000">
                      <a:alpha val="43137"/>
                    </a:srgbClr>
                  </a:outerShdw>
                </a:effectLst>
              </a:rPr>
              <a:t>président </a:t>
            </a:r>
            <a:r>
              <a:rPr lang="fr-FR" sz="2800" b="1" u="sng" dirty="0">
                <a:effectLst>
                  <a:outerShdw blurRad="38100" dist="38100" dir="2700000" algn="tl">
                    <a:srgbClr val="000000">
                      <a:alpha val="43137"/>
                    </a:srgbClr>
                  </a:outerShdw>
                </a:effectLst>
              </a:rPr>
              <a:t>de </a:t>
            </a:r>
            <a:r>
              <a:rPr lang="fr-FR" sz="2800" b="1" u="sng" dirty="0" smtClean="0">
                <a:effectLst>
                  <a:outerShdw blurRad="38100" dist="38100" dir="2700000" algn="tl">
                    <a:srgbClr val="000000">
                      <a:alpha val="43137"/>
                    </a:srgbClr>
                  </a:outerShdw>
                </a:effectLst>
              </a:rPr>
              <a:t>l’UNAPL :</a:t>
            </a:r>
          </a:p>
          <a:p>
            <a:r>
              <a:rPr lang="fr-FR" sz="2000" dirty="0" smtClean="0"/>
              <a:t>(Union </a:t>
            </a:r>
            <a:r>
              <a:rPr lang="fr-FR" sz="2000" dirty="0"/>
              <a:t>nationale des professions </a:t>
            </a:r>
            <a:r>
              <a:rPr lang="fr-FR" sz="2000" dirty="0" smtClean="0"/>
              <a:t>libérales, 850 000 professionnels libéraux et 1,8 millions de salariés):</a:t>
            </a:r>
          </a:p>
          <a:p>
            <a:endParaRPr lang="fr-FR" sz="2800" dirty="0"/>
          </a:p>
          <a:p>
            <a:r>
              <a:rPr lang="fr-FR" sz="2800" dirty="0" smtClean="0"/>
              <a:t> </a:t>
            </a:r>
            <a:r>
              <a:rPr lang="fr-FR" sz="2800" dirty="0"/>
              <a:t>A</a:t>
            </a:r>
            <a:r>
              <a:rPr lang="fr-FR" sz="2800" dirty="0" smtClean="0"/>
              <a:t>ssureur </a:t>
            </a:r>
            <a:r>
              <a:rPr lang="fr-FR" sz="2800" dirty="0"/>
              <a:t>de métier, </a:t>
            </a:r>
            <a:r>
              <a:rPr lang="fr-FR" sz="2800" dirty="0" smtClean="0"/>
              <a:t>Michel PICON s’est </a:t>
            </a:r>
            <a:r>
              <a:rPr lang="fr-FR" sz="2800" dirty="0"/>
              <a:t>payé </a:t>
            </a:r>
            <a:r>
              <a:rPr lang="fr-FR" sz="2800" dirty="0" smtClean="0"/>
              <a:t>le </a:t>
            </a:r>
            <a:r>
              <a:rPr lang="fr-FR" sz="2800" dirty="0"/>
              <a:t>vendredi 6 décembre </a:t>
            </a:r>
            <a:r>
              <a:rPr lang="fr-FR" sz="2800" dirty="0" smtClean="0"/>
              <a:t>2019 le </a:t>
            </a:r>
            <a:r>
              <a:rPr lang="fr-FR" sz="2800" dirty="0"/>
              <a:t>gouvernement, à l’occasion du congrès de </a:t>
            </a:r>
            <a:r>
              <a:rPr lang="fr-FR" sz="2800" dirty="0" smtClean="0"/>
              <a:t>l‘UNAPL:</a:t>
            </a:r>
          </a:p>
          <a:p>
            <a:r>
              <a:rPr lang="fr-FR" sz="2800" dirty="0" smtClean="0"/>
              <a:t> </a:t>
            </a:r>
          </a:p>
          <a:p>
            <a:r>
              <a:rPr lang="fr-FR" sz="2800" dirty="0" smtClean="0"/>
              <a:t>« </a:t>
            </a:r>
            <a:r>
              <a:rPr lang="fr-FR" sz="2800" i="1" dirty="0"/>
              <a:t>Qu’irions nous faire dans cette galère de la retraite universelle par points ?</a:t>
            </a:r>
            <a:r>
              <a:rPr lang="fr-FR" sz="2800" dirty="0"/>
              <a:t> </a:t>
            </a:r>
            <a:r>
              <a:rPr lang="fr-FR" sz="2800" i="1" dirty="0" smtClean="0"/>
              <a:t>Pour </a:t>
            </a:r>
            <a:r>
              <a:rPr lang="fr-FR" sz="2800" i="1" dirty="0"/>
              <a:t>nous c’est niet ! Les</a:t>
            </a:r>
            <a:r>
              <a:rPr lang="fr-FR" sz="2800" dirty="0"/>
              <a:t> </a:t>
            </a:r>
            <a:r>
              <a:rPr lang="fr-FR" sz="2800" i="1" dirty="0"/>
              <a:t>médecins, les infirmières libéraux, les comptables, les avocats, dont les caisses précautionneusement gérées sont à l’équilibre, n’accepteront pas de cotiser plus pour recevoir moins</a:t>
            </a:r>
            <a:r>
              <a:rPr lang="fr-FR" sz="2800" i="1" dirty="0" smtClean="0"/>
              <a:t>... Nous </a:t>
            </a:r>
            <a:r>
              <a:rPr lang="fr-FR" sz="2800" i="1" dirty="0"/>
              <a:t>en avons marre d’être agressés alors que nous créons, sans demander rien à personne, des milliers d’emplois et versons chaque année 1 milliard d’euros à la solidarité nationale ! </a:t>
            </a:r>
            <a:r>
              <a:rPr lang="fr-FR" sz="2800" dirty="0"/>
              <a:t>»</a:t>
            </a:r>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27</a:t>
            </a:fld>
            <a:endParaRPr lang="fr-FR"/>
          </a:p>
        </p:txBody>
      </p:sp>
    </p:spTree>
    <p:extLst>
      <p:ext uri="{BB962C8B-B14F-4D97-AF65-F5344CB8AC3E}">
        <p14:creationId xmlns:p14="http://schemas.microsoft.com/office/powerpoint/2010/main" val="1269536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773" y="197427"/>
            <a:ext cx="11932227" cy="6555641"/>
          </a:xfrm>
          <a:prstGeom prst="rect">
            <a:avLst/>
          </a:prstGeom>
        </p:spPr>
        <p:txBody>
          <a:bodyPr wrap="square">
            <a:spAutoFit/>
          </a:bodyPr>
          <a:lstStyle/>
          <a:p>
            <a:r>
              <a:rPr lang="fr-FR" sz="2800" dirty="0" smtClean="0">
                <a:latin typeface="Times New Roman" panose="02020603050405020304" pitchFamily="18" charset="0"/>
                <a:ea typeface="Times New Roman" panose="02020603050405020304" pitchFamily="18" charset="0"/>
              </a:rPr>
              <a:t>« Que </a:t>
            </a:r>
            <a:r>
              <a:rPr lang="fr-FR" sz="2800" dirty="0">
                <a:latin typeface="Times New Roman" panose="02020603050405020304" pitchFamily="18" charset="0"/>
                <a:ea typeface="Times New Roman" panose="02020603050405020304" pitchFamily="18" charset="0"/>
              </a:rPr>
              <a:t>ceux  de la </a:t>
            </a:r>
            <a:r>
              <a:rPr lang="fr-FR" sz="2800" dirty="0" smtClean="0">
                <a:latin typeface="Times New Roman" panose="02020603050405020304" pitchFamily="18" charset="0"/>
                <a:ea typeface="Times New Roman" panose="02020603050405020304" pitchFamily="18" charset="0"/>
              </a:rPr>
              <a:t>SNCF </a:t>
            </a:r>
            <a:r>
              <a:rPr lang="fr-FR" sz="2800" dirty="0">
                <a:latin typeface="Times New Roman" panose="02020603050405020304" pitchFamily="18" charset="0"/>
                <a:ea typeface="Times New Roman" panose="02020603050405020304" pitchFamily="18" charset="0"/>
              </a:rPr>
              <a:t>et de la </a:t>
            </a:r>
            <a:r>
              <a:rPr lang="fr-FR" sz="2800" dirty="0" smtClean="0">
                <a:latin typeface="Times New Roman" panose="02020603050405020304" pitchFamily="18" charset="0"/>
                <a:ea typeface="Times New Roman" panose="02020603050405020304" pitchFamily="18" charset="0"/>
              </a:rPr>
              <a:t>RATP </a:t>
            </a:r>
            <a:r>
              <a:rPr lang="fr-FR" sz="2800" dirty="0">
                <a:latin typeface="Times New Roman" panose="02020603050405020304" pitchFamily="18" charset="0"/>
                <a:ea typeface="Times New Roman" panose="02020603050405020304" pitchFamily="18" charset="0"/>
              </a:rPr>
              <a:t>payent des cotisations plus chères ou allongent leur âge légal au lieu d’être financés par les contribuables </a:t>
            </a:r>
            <a:r>
              <a:rPr lang="fr-FR" sz="2800" dirty="0" smtClean="0">
                <a:latin typeface="Times New Roman" panose="02020603050405020304" pitchFamily="18" charset="0"/>
                <a:ea typeface="Times New Roman" panose="02020603050405020304" pitchFamily="18" charset="0"/>
              </a:rPr>
              <a:t>pourrait paraitre plus juste, bien que la faute en revienne à l’état qui n’a pas anticipé l’évolution démographique de ses fonctionnaires et se sert des impôts et des cotisations sociales de tous les contribuables</a:t>
            </a:r>
            <a:r>
              <a:rPr lang="fr-FR" sz="2800" dirty="0" smtClean="0">
                <a:latin typeface="Calibri" panose="020F0502020204030204" pitchFamily="34" charset="0"/>
                <a:ea typeface="Calibri" panose="020F0502020204030204" pitchFamily="34" charset="0"/>
                <a:cs typeface="Times New Roman" panose="02020603050405020304" pitchFamily="18" charset="0"/>
              </a:rPr>
              <a:t>...</a:t>
            </a:r>
            <a:endParaRPr lang="fr-FR" sz="2800" dirty="0" smtClean="0">
              <a:latin typeface="Times New Roman" panose="02020603050405020304" pitchFamily="18" charset="0"/>
              <a:ea typeface="Times New Roman" panose="02020603050405020304" pitchFamily="18" charset="0"/>
            </a:endParaRPr>
          </a:p>
          <a:p>
            <a:endParaRPr lang="fr-FR" sz="2800" dirty="0">
              <a:latin typeface="Times New Roman" panose="02020603050405020304" pitchFamily="18" charset="0"/>
              <a:ea typeface="Times New Roman" panose="02020603050405020304" pitchFamily="18" charset="0"/>
            </a:endParaRPr>
          </a:p>
          <a:p>
            <a:r>
              <a:rPr lang="fr-FR" sz="2800" dirty="0" smtClean="0">
                <a:latin typeface="Times New Roman" panose="02020603050405020304" pitchFamily="18" charset="0"/>
                <a:ea typeface="Times New Roman" panose="02020603050405020304" pitchFamily="18" charset="0"/>
              </a:rPr>
              <a:t>Mais </a:t>
            </a:r>
            <a:r>
              <a:rPr lang="fr-FR" sz="2800" dirty="0">
                <a:latin typeface="Times New Roman" panose="02020603050405020304" pitchFamily="18" charset="0"/>
                <a:ea typeface="Times New Roman" panose="02020603050405020304" pitchFamily="18" charset="0"/>
              </a:rPr>
              <a:t>pour les régimes comme la </a:t>
            </a:r>
            <a:r>
              <a:rPr lang="fr-FR" sz="2800" dirty="0" smtClean="0">
                <a:latin typeface="Times New Roman" panose="02020603050405020304" pitchFamily="18" charset="0"/>
                <a:ea typeface="Times New Roman" panose="02020603050405020304" pitchFamily="18" charset="0"/>
              </a:rPr>
              <a:t>CARMF en </a:t>
            </a:r>
            <a:r>
              <a:rPr lang="fr-FR" sz="2800" dirty="0">
                <a:latin typeface="Times New Roman" panose="02020603050405020304" pitchFamily="18" charset="0"/>
                <a:ea typeface="Times New Roman" panose="02020603050405020304" pitchFamily="18" charset="0"/>
              </a:rPr>
              <a:t>équilibre pour de nombreuses années grâce aux actifs qui ont vu leurs cotisations augmentées et les retraités à qui on a rabioté la pension, il n’y a aucune raison sérieuse de toucher à leur caisse</a:t>
            </a:r>
            <a:r>
              <a:rPr lang="fr-FR" sz="2800" dirty="0" smtClean="0">
                <a:latin typeface="Times New Roman" panose="02020603050405020304" pitchFamily="18" charset="0"/>
                <a:ea typeface="Times New Roman" panose="02020603050405020304" pitchFamily="18" charset="0"/>
              </a:rPr>
              <a:t>.</a:t>
            </a:r>
          </a:p>
          <a:p>
            <a:endParaRPr lang="fr-FR" sz="2800" dirty="0" smtClean="0">
              <a:latin typeface="Times New Roman" panose="02020603050405020304" pitchFamily="18" charset="0"/>
              <a:ea typeface="Times New Roman" panose="02020603050405020304" pitchFamily="18" charset="0"/>
            </a:endParaRPr>
          </a:p>
          <a:p>
            <a:r>
              <a:rPr lang="fr-FR" sz="2800" dirty="0" smtClean="0">
                <a:latin typeface="Times New Roman" panose="02020603050405020304" pitchFamily="18" charset="0"/>
                <a:ea typeface="Times New Roman" panose="02020603050405020304" pitchFamily="18" charset="0"/>
              </a:rPr>
              <a:t>Sinon </a:t>
            </a:r>
            <a:r>
              <a:rPr lang="fr-FR" sz="2800" dirty="0">
                <a:latin typeface="Times New Roman" panose="02020603050405020304" pitchFamily="18" charset="0"/>
                <a:ea typeface="Times New Roman" panose="02020603050405020304" pitchFamily="18" charset="0"/>
              </a:rPr>
              <a:t>celle de piquer sournoisement  dans nos réserves le fruit de nos efforts toutes générations confondues </a:t>
            </a:r>
            <a:r>
              <a:rPr lang="fr-FR" sz="2800" dirty="0" smtClean="0">
                <a:latin typeface="Times New Roman" panose="02020603050405020304" pitchFamily="18" charset="0"/>
                <a:ea typeface="Times New Roman" panose="02020603050405020304" pitchFamily="18" charset="0"/>
              </a:rPr>
              <a:t>.</a:t>
            </a:r>
          </a:p>
          <a:p>
            <a:r>
              <a:rPr lang="fr-FR" sz="2800" dirty="0">
                <a:latin typeface="Times New Roman" panose="02020603050405020304" pitchFamily="18" charset="0"/>
                <a:ea typeface="Times New Roman" panose="02020603050405020304" pitchFamily="18" charset="0"/>
              </a:rPr>
              <a:t/>
            </a:r>
            <a:br>
              <a:rPr lang="fr-FR" sz="2800" dirty="0">
                <a:latin typeface="Times New Roman" panose="02020603050405020304" pitchFamily="18" charset="0"/>
                <a:ea typeface="Times New Roman" panose="02020603050405020304" pitchFamily="18" charset="0"/>
              </a:rPr>
            </a:br>
            <a:r>
              <a:rPr lang="fr-FR" sz="2800" dirty="0">
                <a:latin typeface="Times New Roman" panose="02020603050405020304" pitchFamily="18" charset="0"/>
                <a:ea typeface="Times New Roman" panose="02020603050405020304" pitchFamily="18" charset="0"/>
              </a:rPr>
              <a:t>C’est un coup </a:t>
            </a:r>
            <a:r>
              <a:rPr lang="fr-FR" sz="2800" dirty="0" smtClean="0">
                <a:latin typeface="Times New Roman" panose="02020603050405020304" pitchFamily="18" charset="0"/>
                <a:ea typeface="Times New Roman" panose="02020603050405020304" pitchFamily="18" charset="0"/>
              </a:rPr>
              <a:t>supplémentaire </a:t>
            </a:r>
            <a:r>
              <a:rPr lang="fr-FR" sz="2800" dirty="0">
                <a:latin typeface="Times New Roman" panose="02020603050405020304" pitchFamily="18" charset="0"/>
                <a:ea typeface="Times New Roman" panose="02020603050405020304" pitchFamily="18" charset="0"/>
              </a:rPr>
              <a:t>après bien d’autres contre les libéraux que nous sommes</a:t>
            </a:r>
            <a:r>
              <a:rPr lang="fr-FR" sz="2800" dirty="0" smtClean="0">
                <a:latin typeface="Times New Roman" panose="02020603050405020304" pitchFamily="18" charset="0"/>
                <a:ea typeface="Times New Roman" panose="02020603050405020304" pitchFamily="18" charset="0"/>
              </a:rPr>
              <a:t>. »</a:t>
            </a:r>
            <a:endParaRPr lang="fr-FR" sz="2800" dirty="0"/>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28</a:t>
            </a:fld>
            <a:endParaRPr lang="fr-FR"/>
          </a:p>
        </p:txBody>
      </p:sp>
    </p:spTree>
    <p:extLst>
      <p:ext uri="{BB962C8B-B14F-4D97-AF65-F5344CB8AC3E}">
        <p14:creationId xmlns:p14="http://schemas.microsoft.com/office/powerpoint/2010/main" val="1779163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29</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192" y="852054"/>
            <a:ext cx="9107011" cy="4738255"/>
          </a:xfrm>
          <a:prstGeom prst="rect">
            <a:avLst/>
          </a:prstGeom>
        </p:spPr>
      </p:pic>
    </p:spTree>
    <p:extLst>
      <p:ext uri="{BB962C8B-B14F-4D97-AF65-F5344CB8AC3E}">
        <p14:creationId xmlns:p14="http://schemas.microsoft.com/office/powerpoint/2010/main" val="56618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u="sng" dirty="0" smtClean="0">
                <a:effectLst>
                  <a:outerShdw blurRad="38100" dist="38100" dir="2700000" algn="tl">
                    <a:srgbClr val="000000">
                      <a:alpha val="43137"/>
                    </a:srgbClr>
                  </a:outerShdw>
                </a:effectLst>
              </a:rPr>
              <a:t>Le gouvernement Macron propose une réforme                                                      pour un système de retraite plus simple et plus équitable</a:t>
            </a:r>
            <a:endParaRPr lang="fr-FR" sz="2800" b="1" u="sng" dirty="0">
              <a:effectLst>
                <a:outerShdw blurRad="38100" dist="38100" dir="2700000" algn="tl">
                  <a:srgbClr val="000000">
                    <a:alpha val="43137"/>
                  </a:srgbClr>
                </a:outerShdw>
              </a:effectLst>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410" y="1631431"/>
            <a:ext cx="10045561" cy="5226569"/>
          </a:xfrm>
        </p:spPr>
      </p:pic>
      <p:sp>
        <p:nvSpPr>
          <p:cNvPr id="4" name="Espace réservé du numéro de diapositive 3"/>
          <p:cNvSpPr>
            <a:spLocks noGrp="1"/>
          </p:cNvSpPr>
          <p:nvPr>
            <p:ph type="sldNum" sz="quarter" idx="12"/>
          </p:nvPr>
        </p:nvSpPr>
        <p:spPr/>
        <p:txBody>
          <a:bodyPr/>
          <a:lstStyle/>
          <a:p>
            <a:fld id="{9337EC46-1272-4014-A958-F57753DA73E8}" type="slidenum">
              <a:rPr lang="fr-FR" smtClean="0"/>
              <a:t>3</a:t>
            </a:fld>
            <a:endParaRPr lang="fr-FR"/>
          </a:p>
        </p:txBody>
      </p:sp>
    </p:spTree>
    <p:extLst>
      <p:ext uri="{BB962C8B-B14F-4D97-AF65-F5344CB8AC3E}">
        <p14:creationId xmlns:p14="http://schemas.microsoft.com/office/powerpoint/2010/main" val="3065574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322118"/>
            <a:ext cx="9975274" cy="5970865"/>
          </a:xfrm>
          <a:prstGeom prst="rect">
            <a:avLst/>
          </a:prstGeom>
        </p:spPr>
        <p:txBody>
          <a:bodyPr wrap="square">
            <a:spAutoFit/>
          </a:bodyPr>
          <a:lstStyle/>
          <a:p>
            <a:r>
              <a:rPr lang="fr-FR" dirty="0" smtClean="0"/>
              <a:t> </a:t>
            </a:r>
            <a:r>
              <a:rPr lang="fr-FR" sz="2400" b="1" u="sng" dirty="0" smtClean="0">
                <a:effectLst>
                  <a:outerShdw blurRad="38100" dist="38100" dir="2700000" algn="tl">
                    <a:srgbClr val="000000">
                      <a:alpha val="43137"/>
                    </a:srgbClr>
                  </a:outerShdw>
                </a:effectLst>
              </a:rPr>
              <a:t>L’opacité de la réforme et la sagesse du Docteur Christian Couturier: </a:t>
            </a:r>
          </a:p>
          <a:p>
            <a:endParaRPr lang="fr-FR" b="1" u="sng" dirty="0" smtClean="0">
              <a:effectLst>
                <a:outerShdw blurRad="38100" dist="38100" dir="2700000" algn="tl">
                  <a:srgbClr val="000000">
                    <a:alpha val="43137"/>
                  </a:srgbClr>
                </a:outerShdw>
              </a:effectLst>
            </a:endParaRPr>
          </a:p>
          <a:p>
            <a:r>
              <a:rPr lang="fr-FR" sz="2000" dirty="0" smtClean="0"/>
              <a:t>« Nous </a:t>
            </a:r>
            <a:r>
              <a:rPr lang="fr-FR" sz="2000" dirty="0"/>
              <a:t>venons d’inventer la grève préventive. En effet alors que nous ne savons pas exactement ce qu’il y a dans le projet de loi, le pays est paralysé par des grévistes qui manifestent au cas où</a:t>
            </a:r>
            <a:r>
              <a:rPr lang="fr-FR" sz="2000" dirty="0" smtClean="0"/>
              <a:t>…</a:t>
            </a:r>
          </a:p>
          <a:p>
            <a:endParaRPr lang="fr-FR" sz="2000" dirty="0"/>
          </a:p>
          <a:p>
            <a:r>
              <a:rPr lang="fr-FR" sz="2000" dirty="0"/>
              <a:t>Pour que la population puisse réellement prendre une décision quant à cette réforme des retraites je propose que le gouvernement affiche publiquement les détails de la totalité des régimes dits spéciaux et que l’on compare entre tous les régimes existants en France y compris celui des travailleurs salariés : </a:t>
            </a:r>
            <a:br>
              <a:rPr lang="fr-FR" sz="2000" dirty="0"/>
            </a:br>
            <a:r>
              <a:rPr lang="fr-FR" sz="2000" dirty="0"/>
              <a:t>-la durée de cotisation</a:t>
            </a:r>
            <a:br>
              <a:rPr lang="fr-FR" sz="2000" dirty="0"/>
            </a:br>
            <a:r>
              <a:rPr lang="fr-FR" sz="2000" dirty="0"/>
              <a:t>-le taux moyen de cotisation</a:t>
            </a:r>
            <a:br>
              <a:rPr lang="fr-FR" sz="2000" dirty="0"/>
            </a:br>
            <a:r>
              <a:rPr lang="fr-FR" sz="2000" dirty="0"/>
              <a:t>-la somme moyenne de cotisation</a:t>
            </a:r>
            <a:br>
              <a:rPr lang="fr-FR" sz="2000" dirty="0"/>
            </a:br>
            <a:r>
              <a:rPr lang="fr-FR" sz="2000" dirty="0"/>
              <a:t>-L’âge de départ à la retraite</a:t>
            </a:r>
            <a:br>
              <a:rPr lang="fr-FR" sz="2000" dirty="0"/>
            </a:br>
            <a:r>
              <a:rPr lang="fr-FR" sz="2000" dirty="0"/>
              <a:t>-la retraite moyenne pour chacun des </a:t>
            </a:r>
            <a:r>
              <a:rPr lang="fr-FR" sz="2000" dirty="0" smtClean="0"/>
              <a:t>régimes</a:t>
            </a:r>
          </a:p>
          <a:p>
            <a:endParaRPr lang="fr-FR" sz="2000" dirty="0"/>
          </a:p>
          <a:p>
            <a:r>
              <a:rPr lang="fr-FR" sz="2000" dirty="0"/>
              <a:t>Alors les Français seront réellement informés de la réalité de la retraite « des autres », on arrêtera d’être dans le fantasme et nous pourrons réellement savoir à quelle sauce nous allons être </a:t>
            </a:r>
            <a:r>
              <a:rPr lang="fr-FR" sz="2000" dirty="0" smtClean="0"/>
              <a:t>privilégiés </a:t>
            </a:r>
            <a:r>
              <a:rPr lang="fr-FR" sz="2000" dirty="0"/>
              <a:t>ou </a:t>
            </a:r>
            <a:r>
              <a:rPr lang="fr-FR" sz="2000" dirty="0" smtClean="0"/>
              <a:t>sacrifiés. »</a:t>
            </a:r>
            <a:endParaRPr lang="fr-FR" sz="2000" dirty="0"/>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30</a:t>
            </a:fld>
            <a:endParaRPr lang="fr-FR"/>
          </a:p>
        </p:txBody>
      </p:sp>
    </p:spTree>
    <p:extLst>
      <p:ext uri="{BB962C8B-B14F-4D97-AF65-F5344CB8AC3E}">
        <p14:creationId xmlns:p14="http://schemas.microsoft.com/office/powerpoint/2010/main" val="293652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31</a:t>
            </a:fld>
            <a:endParaRPr lang="fr-FR"/>
          </a:p>
        </p:txBody>
      </p:sp>
      <p:pic>
        <p:nvPicPr>
          <p:cNvPr id="3" name="Image 2"/>
          <p:cNvPicPr>
            <a:picLocks noChangeAspect="1"/>
          </p:cNvPicPr>
          <p:nvPr/>
        </p:nvPicPr>
        <p:blipFill>
          <a:blip r:embed="rId2"/>
          <a:stretch>
            <a:fillRect/>
          </a:stretch>
        </p:blipFill>
        <p:spPr>
          <a:xfrm>
            <a:off x="290946" y="135086"/>
            <a:ext cx="4062845" cy="5796594"/>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262" y="163879"/>
            <a:ext cx="4247659" cy="606027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707" y="2306783"/>
            <a:ext cx="3604390" cy="4091170"/>
          </a:xfrm>
          <a:prstGeom prst="rect">
            <a:avLst/>
          </a:prstGeom>
        </p:spPr>
      </p:pic>
    </p:spTree>
    <p:extLst>
      <p:ext uri="{BB962C8B-B14F-4D97-AF65-F5344CB8AC3E}">
        <p14:creationId xmlns:p14="http://schemas.microsoft.com/office/powerpoint/2010/main" val="2777242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106" y="519545"/>
            <a:ext cx="4347767" cy="4312204"/>
          </a:xfrm>
          <a:prstGeom prst="rect">
            <a:avLst/>
          </a:prstGeom>
        </p:spPr>
      </p:pic>
      <p:sp>
        <p:nvSpPr>
          <p:cNvPr id="3" name="Rectangle 2"/>
          <p:cNvSpPr/>
          <p:nvPr/>
        </p:nvSpPr>
        <p:spPr>
          <a:xfrm>
            <a:off x="1652155" y="5216236"/>
            <a:ext cx="9715500" cy="3077766"/>
          </a:xfrm>
          <a:prstGeom prst="rect">
            <a:avLst/>
          </a:prstGeom>
        </p:spPr>
        <p:txBody>
          <a:bodyPr wrap="square">
            <a:spAutoFit/>
          </a:bodyPr>
          <a:lstStyle/>
          <a:p>
            <a:r>
              <a:rPr lang="fr-FR" sz="1600" b="1" dirty="0" smtClean="0">
                <a:hlinkClick r:id="rId3"/>
              </a:rPr>
              <a:t>COLLECTIF « SOS RETRAITES » Mobilisation </a:t>
            </a:r>
            <a:r>
              <a:rPr lang="fr-FR" sz="1600" b="1" dirty="0">
                <a:hlinkClick r:id="rId3"/>
              </a:rPr>
              <a:t>contre la disparition des régimes de retraites autonomes</a:t>
            </a:r>
            <a:endParaRPr lang="fr-FR" sz="1600" b="1" dirty="0"/>
          </a:p>
          <a:p>
            <a:r>
              <a:rPr lang="fr-FR" sz="1600" dirty="0"/>
              <a:t>Groupe </a:t>
            </a:r>
            <a:r>
              <a:rPr lang="fr-FR" sz="1600" dirty="0" smtClean="0"/>
              <a:t>Public Facebook </a:t>
            </a:r>
            <a:r>
              <a:rPr lang="fr-FR" sz="1600" dirty="0" smtClean="0">
                <a:hlinkClick r:id="rId4"/>
              </a:rPr>
              <a:t> https</a:t>
            </a:r>
            <a:r>
              <a:rPr lang="fr-FR" sz="1600" dirty="0">
                <a:hlinkClick r:id="rId4"/>
              </a:rPr>
              <a:t>://www.facebook.com/groups/2427661490646641/?fref=nf</a:t>
            </a:r>
            <a:r>
              <a:rPr lang="fr-FR" sz="1600" dirty="0"/>
              <a:t> </a:t>
            </a:r>
          </a:p>
          <a:p>
            <a:endParaRPr lang="fr-FR" sz="1600" u="sng" dirty="0" smtClean="0">
              <a:solidFill>
                <a:schemeClr val="accent1">
                  <a:lumMod val="75000"/>
                </a:schemeClr>
              </a:solidFill>
            </a:endParaRPr>
          </a:p>
          <a:p>
            <a:r>
              <a:rPr lang="fr-FR" sz="1600" b="1" u="sng" dirty="0" smtClean="0">
                <a:solidFill>
                  <a:schemeClr val="accent1">
                    <a:lumMod val="75000"/>
                  </a:schemeClr>
                </a:solidFill>
              </a:rPr>
              <a:t>Pétition « Ne </a:t>
            </a:r>
            <a:r>
              <a:rPr lang="fr-FR" sz="1600" b="1" u="sng" dirty="0">
                <a:solidFill>
                  <a:schemeClr val="accent1">
                    <a:lumMod val="75000"/>
                  </a:schemeClr>
                </a:solidFill>
              </a:rPr>
              <a:t>touchez pas aux régimes autonomes de </a:t>
            </a:r>
            <a:r>
              <a:rPr lang="fr-FR" sz="1600" b="1" u="sng" dirty="0" smtClean="0">
                <a:solidFill>
                  <a:schemeClr val="accent1">
                    <a:lumMod val="75000"/>
                  </a:schemeClr>
                </a:solidFill>
              </a:rPr>
              <a:t>retraite »</a:t>
            </a:r>
            <a:endParaRPr lang="fr-FR" sz="1600" b="1" u="sng" dirty="0">
              <a:solidFill>
                <a:schemeClr val="accent1">
                  <a:lumMod val="75000"/>
                </a:schemeClr>
              </a:solidFill>
            </a:endParaRPr>
          </a:p>
          <a:p>
            <a:r>
              <a:rPr lang="fr-FR" sz="1600" dirty="0" smtClean="0">
                <a:hlinkClick r:id="rId5"/>
              </a:rPr>
              <a:t>https</a:t>
            </a:r>
            <a:r>
              <a:rPr lang="fr-FR" sz="1600" dirty="0">
                <a:hlinkClick r:id="rId5"/>
              </a:rPr>
              <a:t>://</a:t>
            </a:r>
            <a:r>
              <a:rPr lang="fr-FR" sz="1600" dirty="0" smtClean="0">
                <a:hlinkClick r:id="rId5"/>
              </a:rPr>
              <a:t>www.change.org/p/sos-retraite-ne-touchez-pas-aux-r%C3%A9gimes-de-retraite-autonomes</a:t>
            </a:r>
            <a:endParaRPr lang="fr-FR" sz="1600" dirty="0" smtClean="0"/>
          </a:p>
          <a:p>
            <a:endParaRPr lang="fr-FR" dirty="0" smtClean="0"/>
          </a:p>
          <a:p>
            <a:endParaRPr lang="fr-FR" sz="1400" dirty="0" smtClean="0"/>
          </a:p>
          <a:p>
            <a:endParaRPr lang="fr-FR" sz="1400" dirty="0" smtClean="0"/>
          </a:p>
          <a:p>
            <a:endParaRPr lang="fr-FR" sz="1400" dirty="0" smtClean="0"/>
          </a:p>
          <a:p>
            <a:endParaRPr lang="fr-FR" dirty="0" smtClean="0"/>
          </a:p>
          <a:p>
            <a:endParaRPr lang="fr-FR" dirty="0" smtClean="0"/>
          </a:p>
          <a:p>
            <a:endParaRPr lang="fr-FR" dirty="0"/>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9136" y="768925"/>
            <a:ext cx="5850082" cy="3275301"/>
          </a:xfrm>
          <a:prstGeom prst="rect">
            <a:avLst/>
          </a:prstGeom>
        </p:spPr>
      </p:pic>
      <p:sp>
        <p:nvSpPr>
          <p:cNvPr id="5" name="Espace réservé du numéro de diapositive 4"/>
          <p:cNvSpPr>
            <a:spLocks noGrp="1"/>
          </p:cNvSpPr>
          <p:nvPr>
            <p:ph type="sldNum" sz="quarter" idx="12"/>
          </p:nvPr>
        </p:nvSpPr>
        <p:spPr/>
        <p:txBody>
          <a:bodyPr/>
          <a:lstStyle/>
          <a:p>
            <a:fld id="{9337EC46-1272-4014-A958-F57753DA73E8}" type="slidenum">
              <a:rPr lang="fr-FR" smtClean="0"/>
              <a:t>32</a:t>
            </a:fld>
            <a:endParaRPr lang="fr-FR"/>
          </a:p>
        </p:txBody>
      </p:sp>
    </p:spTree>
    <p:extLst>
      <p:ext uri="{BB962C8B-B14F-4D97-AF65-F5344CB8AC3E}">
        <p14:creationId xmlns:p14="http://schemas.microsoft.com/office/powerpoint/2010/main" val="3649488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009" y="602673"/>
            <a:ext cx="10879282" cy="5632311"/>
          </a:xfrm>
          <a:prstGeom prst="rect">
            <a:avLst/>
          </a:prstGeom>
        </p:spPr>
        <p:txBody>
          <a:bodyPr wrap="square">
            <a:spAutoFit/>
          </a:bodyPr>
          <a:lstStyle/>
          <a:p>
            <a:r>
              <a:rPr lang="fr-FR" b="1" u="sng" dirty="0"/>
              <a:t>Les organisations membres du collectif :</a:t>
            </a:r>
            <a:endParaRPr lang="fr-FR" dirty="0"/>
          </a:p>
          <a:p>
            <a:r>
              <a:rPr lang="fr-FR" dirty="0"/>
              <a:t>Conseil national des barreaux – Les avocats</a:t>
            </a:r>
            <a:br>
              <a:rPr lang="fr-FR" dirty="0"/>
            </a:br>
            <a:r>
              <a:rPr lang="fr-FR" dirty="0"/>
              <a:t>ACK – Masseurs- Kinésithérapeutes</a:t>
            </a:r>
            <a:br>
              <a:rPr lang="fr-FR" dirty="0"/>
            </a:br>
            <a:r>
              <a:rPr lang="fr-FR" dirty="0"/>
              <a:t>CONVERGENCE INFIRMIÈRE</a:t>
            </a:r>
            <a:br>
              <a:rPr lang="fr-FR" dirty="0"/>
            </a:br>
            <a:r>
              <a:rPr lang="fr-FR" dirty="0"/>
              <a:t>FMF – Fédération des médecins de France</a:t>
            </a:r>
            <a:br>
              <a:rPr lang="fr-FR" dirty="0"/>
            </a:br>
            <a:r>
              <a:rPr lang="fr-FR" dirty="0"/>
              <a:t>FOF – Fédération des orthophonistes de France</a:t>
            </a:r>
            <a:br>
              <a:rPr lang="fr-FR" dirty="0"/>
            </a:br>
            <a:r>
              <a:rPr lang="fr-FR" dirty="0"/>
              <a:t>Groupe Facebook « Manifestation du 16/9 »</a:t>
            </a:r>
            <a:br>
              <a:rPr lang="fr-FR" dirty="0"/>
            </a:br>
            <a:r>
              <a:rPr lang="fr-FR" dirty="0"/>
              <a:t>IFEC – Institut français des experts comptables et Commissaires aux comptes</a:t>
            </a:r>
            <a:br>
              <a:rPr lang="fr-FR" dirty="0"/>
            </a:br>
            <a:r>
              <a:rPr lang="fr-FR" dirty="0"/>
              <a:t>ORA – Orthophonistes</a:t>
            </a:r>
            <a:br>
              <a:rPr lang="fr-FR" dirty="0"/>
            </a:br>
            <a:r>
              <a:rPr lang="fr-FR" dirty="0"/>
              <a:t>SNGAF – Navigants du groupe Air France</a:t>
            </a:r>
            <a:br>
              <a:rPr lang="fr-FR" dirty="0"/>
            </a:br>
            <a:r>
              <a:rPr lang="fr-FR" dirty="0"/>
              <a:t>SNPL – Syndicat national des pilotes de ligne</a:t>
            </a:r>
            <a:br>
              <a:rPr lang="fr-FR" dirty="0"/>
            </a:br>
            <a:r>
              <a:rPr lang="fr-FR" dirty="0"/>
              <a:t>SNPNC – FO – Syndicat national du personnel navigant commercial</a:t>
            </a:r>
            <a:br>
              <a:rPr lang="fr-FR" dirty="0"/>
            </a:br>
            <a:r>
              <a:rPr lang="fr-FR" dirty="0"/>
              <a:t>SNPNAC – Syndicat national du personnel navigant de l’aéronautique civile</a:t>
            </a:r>
            <a:br>
              <a:rPr lang="fr-FR" dirty="0"/>
            </a:br>
            <a:r>
              <a:rPr lang="fr-FR" dirty="0"/>
              <a:t>SNUP – Syndicat d’Union des Psychomotriciens</a:t>
            </a:r>
            <a:br>
              <a:rPr lang="fr-FR" dirty="0"/>
            </a:br>
            <a:r>
              <a:rPr lang="fr-FR" dirty="0"/>
              <a:t>Syndicat ALIZÉ – Masseurs-Kinésithérapeutes</a:t>
            </a:r>
            <a:br>
              <a:rPr lang="fr-FR" dirty="0"/>
            </a:br>
            <a:r>
              <a:rPr lang="fr-FR" dirty="0"/>
              <a:t>UCDF LE BLOC – Union des chirurgiens de France et médecins spécialistes libéraux</a:t>
            </a:r>
            <a:br>
              <a:rPr lang="fr-FR" dirty="0"/>
            </a:br>
            <a:r>
              <a:rPr lang="fr-FR" dirty="0"/>
              <a:t>UFMLS – Syndicat de l’Union française pour une médecine libre</a:t>
            </a:r>
            <a:br>
              <a:rPr lang="fr-FR" dirty="0"/>
            </a:br>
            <a:r>
              <a:rPr lang="fr-FR" dirty="0"/>
              <a:t>UNAC – Union des navigants de l’aviation civile</a:t>
            </a:r>
            <a:br>
              <a:rPr lang="fr-FR" dirty="0"/>
            </a:br>
            <a:r>
              <a:rPr lang="fr-FR" dirty="0"/>
              <a:t>UNIDEL – Union Nationale des infirmiers Diplômés d’État Libéraux</a:t>
            </a:r>
            <a:br>
              <a:rPr lang="fr-FR" dirty="0"/>
            </a:br>
            <a:r>
              <a:rPr lang="fr-FR" dirty="0"/>
              <a:t>UNSA PNC – Syndicat des Métiers de l’aérien Français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37" y="259772"/>
            <a:ext cx="3429056" cy="1859973"/>
          </a:xfrm>
          <a:prstGeom prst="rect">
            <a:avLst/>
          </a:prstGeom>
        </p:spPr>
      </p:pic>
      <p:sp>
        <p:nvSpPr>
          <p:cNvPr id="4" name="Espace réservé du numéro de diapositive 3"/>
          <p:cNvSpPr>
            <a:spLocks noGrp="1"/>
          </p:cNvSpPr>
          <p:nvPr>
            <p:ph type="sldNum" sz="quarter" idx="12"/>
          </p:nvPr>
        </p:nvSpPr>
        <p:spPr/>
        <p:txBody>
          <a:bodyPr/>
          <a:lstStyle/>
          <a:p>
            <a:fld id="{9337EC46-1272-4014-A958-F57753DA73E8}" type="slidenum">
              <a:rPr lang="fr-FR" smtClean="0"/>
              <a:t>33</a:t>
            </a:fld>
            <a:endParaRPr lang="fr-FR"/>
          </a:p>
        </p:txBody>
      </p:sp>
    </p:spTree>
    <p:extLst>
      <p:ext uri="{BB962C8B-B14F-4D97-AF65-F5344CB8AC3E}">
        <p14:creationId xmlns:p14="http://schemas.microsoft.com/office/powerpoint/2010/main" val="803913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09" y="3927764"/>
            <a:ext cx="11191009" cy="2677656"/>
          </a:xfrm>
          <a:prstGeom prst="rect">
            <a:avLst/>
          </a:prstGeom>
          <a:solidFill>
            <a:schemeClr val="accent4"/>
          </a:solidFill>
        </p:spPr>
        <p:txBody>
          <a:bodyPr wrap="square">
            <a:spAutoFit/>
          </a:bodyPr>
          <a:lstStyle/>
          <a:p>
            <a:pPr algn="ctr"/>
            <a:r>
              <a:rPr lang="fr-FR" sz="2400" b="1" dirty="0" smtClean="0"/>
              <a:t>Le </a:t>
            </a:r>
            <a:r>
              <a:rPr lang="fr-FR" sz="2400" b="1" dirty="0"/>
              <a:t>Collectif dénonce, comme tant d’autres, le dogmatisme du gouvernement </a:t>
            </a:r>
            <a:r>
              <a:rPr lang="fr-FR" sz="2400" b="1" dirty="0" smtClean="0"/>
              <a:t>                        et </a:t>
            </a:r>
            <a:r>
              <a:rPr lang="fr-FR" sz="2400" b="1" dirty="0"/>
              <a:t>le simulacre de concertation</a:t>
            </a:r>
            <a:r>
              <a:rPr lang="fr-FR" sz="2400" b="1" dirty="0" smtClean="0"/>
              <a:t>.</a:t>
            </a:r>
          </a:p>
          <a:p>
            <a:pPr algn="ctr"/>
            <a:endParaRPr lang="fr-FR" sz="2400" b="1" dirty="0"/>
          </a:p>
          <a:p>
            <a:pPr algn="ctr"/>
            <a:r>
              <a:rPr lang="fr-FR" sz="2400" b="1" dirty="0"/>
              <a:t>Le Collectif SOS Retraites réaffirme sa volonté de protéger les régimes autonomes gérés par les professions qui le composent, régimes autonomes qui sont équilibrés, solidaires avec le régime général </a:t>
            </a:r>
            <a:r>
              <a:rPr lang="fr-FR" sz="2400" b="1" dirty="0" smtClean="0"/>
              <a:t>et </a:t>
            </a:r>
            <a:r>
              <a:rPr lang="fr-FR" sz="2400" b="1" dirty="0"/>
              <a:t>qui ne coûtent pas 1 euro aux contribuables</a:t>
            </a:r>
            <a:r>
              <a:rPr lang="fr-FR" sz="2400" b="1" dirty="0" smtClean="0"/>
              <a:t>.</a:t>
            </a:r>
          </a:p>
          <a:p>
            <a:endParaRPr lang="fr-FR" sz="24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08" y="1039091"/>
            <a:ext cx="3429056" cy="1859973"/>
          </a:xfrm>
          <a:prstGeom prst="rect">
            <a:avLst/>
          </a:prstGeom>
        </p:spPr>
      </p:pic>
      <p:sp>
        <p:nvSpPr>
          <p:cNvPr id="4" name="Rectangle 3"/>
          <p:cNvSpPr/>
          <p:nvPr/>
        </p:nvSpPr>
        <p:spPr>
          <a:xfrm>
            <a:off x="2327564" y="322119"/>
            <a:ext cx="8946573" cy="3508653"/>
          </a:xfrm>
          <a:prstGeom prst="rect">
            <a:avLst/>
          </a:prstGeom>
          <a:solidFill>
            <a:schemeClr val="accent2">
              <a:lumMod val="60000"/>
              <a:lumOff val="40000"/>
            </a:schemeClr>
          </a:solidFill>
        </p:spPr>
        <p:txBody>
          <a:bodyPr wrap="square">
            <a:spAutoFit/>
          </a:bodyPr>
          <a:lstStyle/>
          <a:p>
            <a:r>
              <a:rPr lang="fr-FR" sz="3600" b="1" dirty="0" smtClean="0">
                <a:effectLst>
                  <a:outerShdw blurRad="38100" dist="38100" dir="2700000" algn="tl">
                    <a:srgbClr val="000000">
                      <a:alpha val="43137"/>
                    </a:srgbClr>
                  </a:outerShdw>
                </a:effectLst>
              </a:rPr>
              <a:t>	  </a:t>
            </a:r>
            <a:r>
              <a:rPr lang="fr-FR" sz="3600" b="1" u="sng" dirty="0" smtClean="0">
                <a:effectLst>
                  <a:outerShdw blurRad="38100" dist="38100" dir="2700000" algn="tl">
                    <a:srgbClr val="000000">
                      <a:alpha val="43137"/>
                    </a:srgbClr>
                  </a:outerShdw>
                </a:effectLst>
              </a:rPr>
              <a:t>Le </a:t>
            </a:r>
            <a:r>
              <a:rPr lang="fr-FR" sz="3600" b="1" u="sng" dirty="0">
                <a:effectLst>
                  <a:outerShdw blurRad="38100" dist="38100" dir="2700000" algn="tl">
                    <a:srgbClr val="000000">
                      <a:alpha val="43137"/>
                    </a:srgbClr>
                  </a:outerShdw>
                </a:effectLst>
              </a:rPr>
              <a:t>Collectif SOS </a:t>
            </a:r>
            <a:r>
              <a:rPr lang="fr-FR" sz="3600" b="1" u="sng" dirty="0" smtClean="0">
                <a:effectLst>
                  <a:outerShdw blurRad="38100" dist="38100" dir="2700000" algn="tl">
                    <a:srgbClr val="000000">
                      <a:alpha val="43137"/>
                    </a:srgbClr>
                  </a:outerShdw>
                </a:effectLst>
              </a:rPr>
              <a:t>Retraites</a:t>
            </a:r>
            <a:r>
              <a:rPr lang="fr-FR" sz="3600" dirty="0"/>
              <a:t> </a:t>
            </a:r>
            <a:r>
              <a:rPr lang="fr-FR" sz="3600" dirty="0" smtClean="0"/>
              <a:t>:</a:t>
            </a:r>
          </a:p>
          <a:p>
            <a:endParaRPr lang="fr-FR" sz="2400" dirty="0" smtClean="0"/>
          </a:p>
          <a:p>
            <a:pPr algn="ctr"/>
            <a:r>
              <a:rPr lang="fr-FR" sz="2400" dirty="0" smtClean="0"/>
              <a:t>Il</a:t>
            </a:r>
            <a:r>
              <a:rPr lang="fr-FR" sz="2400" i="1" dirty="0" smtClean="0"/>
              <a:t> </a:t>
            </a:r>
            <a:r>
              <a:rPr lang="fr-FR" sz="2400" dirty="0" smtClean="0"/>
              <a:t>regroupe </a:t>
            </a:r>
            <a:r>
              <a:rPr lang="fr-FR" sz="2400" dirty="0"/>
              <a:t>16 professions de la santé, du droit, du transport aérien </a:t>
            </a:r>
            <a:r>
              <a:rPr lang="fr-FR" sz="2400" dirty="0" smtClean="0"/>
              <a:t>                     et </a:t>
            </a:r>
            <a:r>
              <a:rPr lang="fr-FR" sz="2400" dirty="0"/>
              <a:t>du </a:t>
            </a:r>
            <a:r>
              <a:rPr lang="fr-FR" sz="2400" dirty="0" smtClean="0"/>
              <a:t>chiffre : avocats, pilotes d’avion, personnel navigant et de la sécurité </a:t>
            </a:r>
            <a:r>
              <a:rPr lang="fr-FR" sz="2400" dirty="0"/>
              <a:t>civile </a:t>
            </a:r>
            <a:r>
              <a:rPr lang="fr-FR" sz="2400" dirty="0" smtClean="0"/>
              <a:t>aérienne, experts-comptables, professionnels de santé</a:t>
            </a:r>
          </a:p>
          <a:p>
            <a:pPr algn="ctr"/>
            <a:endParaRPr lang="fr-FR" sz="2400" dirty="0" smtClean="0"/>
          </a:p>
          <a:p>
            <a:pPr algn="ctr"/>
            <a:r>
              <a:rPr lang="fr-FR" sz="2400" dirty="0" smtClean="0"/>
              <a:t>Il se </a:t>
            </a:r>
            <a:r>
              <a:rPr lang="fr-FR" sz="2400" dirty="0"/>
              <a:t>déclare solidaire des mobilisations en cours dans le pays contre la réforme des retraites </a:t>
            </a:r>
            <a:r>
              <a:rPr lang="fr-FR" sz="2400" dirty="0" smtClean="0"/>
              <a:t>telle que proposée </a:t>
            </a:r>
            <a:r>
              <a:rPr lang="fr-FR" sz="2400" dirty="0"/>
              <a:t>dans le rapport Delevoye.</a:t>
            </a:r>
          </a:p>
          <a:p>
            <a:pPr algn="ctr"/>
            <a:endParaRPr lang="fr-FR" dirty="0"/>
          </a:p>
        </p:txBody>
      </p:sp>
      <p:sp>
        <p:nvSpPr>
          <p:cNvPr id="5" name="Espace réservé du numéro de diapositive 4"/>
          <p:cNvSpPr>
            <a:spLocks noGrp="1"/>
          </p:cNvSpPr>
          <p:nvPr>
            <p:ph type="sldNum" sz="quarter" idx="12"/>
          </p:nvPr>
        </p:nvSpPr>
        <p:spPr/>
        <p:txBody>
          <a:bodyPr/>
          <a:lstStyle/>
          <a:p>
            <a:fld id="{9337EC46-1272-4014-A958-F57753DA73E8}" type="slidenum">
              <a:rPr lang="fr-FR" smtClean="0"/>
              <a:t>34</a:t>
            </a:fld>
            <a:endParaRPr lang="fr-FR"/>
          </a:p>
        </p:txBody>
      </p:sp>
    </p:spTree>
    <p:extLst>
      <p:ext uri="{BB962C8B-B14F-4D97-AF65-F5344CB8AC3E}">
        <p14:creationId xmlns:p14="http://schemas.microsoft.com/office/powerpoint/2010/main" val="4202168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73" y="301337"/>
            <a:ext cx="12230100" cy="6709529"/>
          </a:xfrm>
          <a:prstGeom prst="rect">
            <a:avLst/>
          </a:prstGeom>
        </p:spPr>
        <p:txBody>
          <a:bodyPr wrap="square">
            <a:spAutoFit/>
          </a:bodyPr>
          <a:lstStyle/>
          <a:p>
            <a:pPr algn="ctr"/>
            <a:r>
              <a:rPr lang="fr-FR" sz="2800" b="1" u="sng" dirty="0" smtClean="0">
                <a:effectLst>
                  <a:outerShdw blurRad="38100" dist="38100" dir="2700000" algn="tl">
                    <a:srgbClr val="000000">
                      <a:alpha val="43137"/>
                    </a:srgbClr>
                  </a:outerShdw>
                </a:effectLst>
              </a:rPr>
              <a:t>Selon  le collectif  « SOS RETRAITES » </a:t>
            </a:r>
            <a:r>
              <a:rPr lang="fr-FR" sz="2800" dirty="0" smtClean="0"/>
              <a:t>:</a:t>
            </a:r>
          </a:p>
          <a:p>
            <a:endParaRPr lang="fr-FR" sz="2400" dirty="0" smtClean="0"/>
          </a:p>
          <a:p>
            <a:r>
              <a:rPr lang="fr-FR" sz="2400" dirty="0" smtClean="0"/>
              <a:t>Cette </a:t>
            </a:r>
            <a:r>
              <a:rPr lang="fr-FR" sz="2400" dirty="0"/>
              <a:t>réforme aboutirait à l’absorption par le régime général des caisses autonomes de retraite des professionnels libéraux et du personnel navigant. </a:t>
            </a:r>
            <a:endParaRPr lang="fr-FR" sz="2400" dirty="0" smtClean="0"/>
          </a:p>
          <a:p>
            <a:endParaRPr lang="fr-FR" sz="2400" dirty="0"/>
          </a:p>
          <a:p>
            <a:r>
              <a:rPr lang="fr-FR" sz="2400" dirty="0" smtClean="0"/>
              <a:t>Or ces </a:t>
            </a:r>
            <a:r>
              <a:rPr lang="fr-FR" sz="2400" dirty="0"/>
              <a:t>régimes sont autonomes : depuis plus de 60 ans, nous avons garanti et servi nos retraites sans jamais demander 1 euro aux contribuables, nous n’avons jamais réclamé l’aide ni la solidarité du régime général des salariés. Au contraire, nous contribuons chaque année à ce régime général en reversant des sommes importantes (à titre d’exemple: 80 millions d’euros versés par an par les avocats et 170 millions par les médecins). </a:t>
            </a:r>
            <a:endParaRPr lang="fr-FR" sz="2400" dirty="0" smtClean="0"/>
          </a:p>
          <a:p>
            <a:endParaRPr lang="fr-FR" sz="2400" dirty="0"/>
          </a:p>
          <a:p>
            <a:r>
              <a:rPr lang="fr-FR" sz="2400" dirty="0"/>
              <a:t>Les caisses autonomes ont réussi là où les gouvernements successifs ont failli : nos régimes autonomes sont tous équilibrés, alors que le régime général est gravement déficitaire.</a:t>
            </a:r>
          </a:p>
          <a:p>
            <a:endParaRPr lang="fr-FR" sz="2400" dirty="0"/>
          </a:p>
          <a:p>
            <a:r>
              <a:rPr lang="fr-FR" sz="2400" dirty="0"/>
              <a:t>Nous avons été prévoyants là où les gouvernements successifs ont procrastiné : nos régimes autonomes ont anticipé le choc démographique à venir, y compris en prenant des mesures contraignantes, là où les gouvernements successifs ont toujours reporté les réformes nécessaires.</a:t>
            </a:r>
          </a:p>
          <a:p>
            <a:endParaRPr lang="fr-FR" dirty="0"/>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35</a:t>
            </a:fld>
            <a:endParaRPr lang="fr-FR"/>
          </a:p>
        </p:txBody>
      </p:sp>
    </p:spTree>
    <p:extLst>
      <p:ext uri="{BB962C8B-B14F-4D97-AF65-F5344CB8AC3E}">
        <p14:creationId xmlns:p14="http://schemas.microsoft.com/office/powerpoint/2010/main" val="2484823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154" y="332509"/>
            <a:ext cx="12063846" cy="6124754"/>
          </a:xfrm>
          <a:prstGeom prst="rect">
            <a:avLst/>
          </a:prstGeom>
        </p:spPr>
        <p:txBody>
          <a:bodyPr wrap="square">
            <a:spAutoFit/>
          </a:bodyPr>
          <a:lstStyle/>
          <a:p>
            <a:pPr algn="ctr"/>
            <a:r>
              <a:rPr lang="fr-FR" sz="2400" b="1" dirty="0" smtClean="0">
                <a:effectLst>
                  <a:outerShdw blurRad="38100" dist="38100" dir="2700000" algn="tl">
                    <a:srgbClr val="000000">
                      <a:alpha val="43137"/>
                    </a:srgbClr>
                  </a:outerShdw>
                </a:effectLst>
              </a:rPr>
              <a:t>	</a:t>
            </a:r>
            <a:r>
              <a:rPr lang="fr-FR" sz="2400" b="1" u="sng" dirty="0" smtClean="0">
                <a:effectLst>
                  <a:outerShdw blurRad="38100" dist="38100" dir="2700000" algn="tl">
                    <a:srgbClr val="000000">
                      <a:alpha val="43137"/>
                    </a:srgbClr>
                  </a:outerShdw>
                </a:effectLst>
              </a:rPr>
              <a:t>Cette réforme de “</a:t>
            </a:r>
            <a:r>
              <a:rPr lang="fr-FR" sz="2400" b="1" u="sng" dirty="0">
                <a:effectLst>
                  <a:outerShdw blurRad="38100" dist="38100" dir="2700000" algn="tl">
                    <a:srgbClr val="000000">
                      <a:alpha val="43137"/>
                    </a:srgbClr>
                  </a:outerShdw>
                </a:effectLst>
              </a:rPr>
              <a:t>nationalisation” de nos régimes autonomes </a:t>
            </a:r>
            <a:endParaRPr lang="fr-FR" sz="2400" b="1" u="sng" dirty="0" smtClean="0">
              <a:effectLst>
                <a:outerShdw blurRad="38100" dist="38100" dir="2700000" algn="tl">
                  <a:srgbClr val="000000">
                    <a:alpha val="43137"/>
                  </a:srgbClr>
                </a:outerShdw>
              </a:effectLst>
            </a:endParaRPr>
          </a:p>
          <a:p>
            <a:pPr algn="ctr"/>
            <a:r>
              <a:rPr lang="fr-FR" sz="2400" b="1" u="sng" dirty="0" smtClean="0">
                <a:effectLst>
                  <a:outerShdw blurRad="38100" dist="38100" dir="2700000" algn="tl">
                    <a:srgbClr val="000000">
                      <a:alpha val="43137"/>
                    </a:srgbClr>
                  </a:outerShdw>
                </a:effectLst>
              </a:rPr>
              <a:t>impliquerait </a:t>
            </a:r>
            <a:r>
              <a:rPr lang="fr-FR" sz="2400" b="1" u="sng" dirty="0">
                <a:effectLst>
                  <a:outerShdw blurRad="38100" dist="38100" dir="2700000" algn="tl">
                    <a:srgbClr val="000000">
                      <a:alpha val="43137"/>
                    </a:srgbClr>
                  </a:outerShdw>
                </a:effectLst>
              </a:rPr>
              <a:t>pour </a:t>
            </a:r>
            <a:r>
              <a:rPr lang="fr-FR" sz="2400" b="1" u="sng" dirty="0" smtClean="0">
                <a:effectLst>
                  <a:outerShdw blurRad="38100" dist="38100" dir="2700000" algn="tl">
                    <a:srgbClr val="000000">
                      <a:alpha val="43137"/>
                    </a:srgbClr>
                  </a:outerShdw>
                </a:effectLst>
              </a:rPr>
              <a:t>certaines </a:t>
            </a:r>
            <a:r>
              <a:rPr lang="fr-FR" sz="2400" b="1" u="sng" dirty="0">
                <a:effectLst>
                  <a:outerShdw blurRad="38100" dist="38100" dir="2700000" algn="tl">
                    <a:srgbClr val="000000">
                      <a:alpha val="43137"/>
                    </a:srgbClr>
                  </a:outerShdw>
                </a:effectLst>
              </a:rPr>
              <a:t>de nos </a:t>
            </a:r>
            <a:r>
              <a:rPr lang="fr-FR" sz="2400" b="1" u="sng" dirty="0" smtClean="0">
                <a:effectLst>
                  <a:outerShdw blurRad="38100" dist="38100" dir="2700000" algn="tl">
                    <a:srgbClr val="000000">
                      <a:alpha val="43137"/>
                    </a:srgbClr>
                  </a:outerShdw>
                </a:effectLst>
              </a:rPr>
              <a:t>professions:</a:t>
            </a:r>
          </a:p>
          <a:p>
            <a:endParaRPr lang="fr-FR" sz="2400" dirty="0" smtClean="0"/>
          </a:p>
          <a:p>
            <a:pPr marL="285750" indent="-285750">
              <a:buFont typeface="Wingdings" panose="05000000000000000000" pitchFamily="2" charset="2"/>
              <a:buChar char="§"/>
            </a:pPr>
            <a:r>
              <a:rPr lang="fr-FR" sz="2400" b="1" u="sng" dirty="0" smtClean="0">
                <a:solidFill>
                  <a:srgbClr val="FF0000"/>
                </a:solidFill>
              </a:rPr>
              <a:t>un </a:t>
            </a:r>
            <a:r>
              <a:rPr lang="fr-FR" sz="2400" b="1" u="sng" dirty="0">
                <a:solidFill>
                  <a:srgbClr val="FF0000"/>
                </a:solidFill>
              </a:rPr>
              <a:t>doublement des cotisations retraite </a:t>
            </a:r>
            <a:r>
              <a:rPr lang="fr-FR" sz="2400" dirty="0"/>
              <a:t>(de 14% des revenus à 28% pour une grande partie des paramédicaux, ainsi que les </a:t>
            </a:r>
            <a:r>
              <a:rPr lang="fr-FR" sz="2400" dirty="0" smtClean="0"/>
              <a:t>avocats) :</a:t>
            </a:r>
          </a:p>
          <a:p>
            <a:pPr marL="742950" lvl="1" indent="-285750" algn="just">
              <a:buFont typeface="Wingdings" panose="05000000000000000000" pitchFamily="2" charset="2"/>
              <a:buChar char="Ø"/>
            </a:pPr>
            <a:r>
              <a:rPr lang="fr-FR" sz="2400" dirty="0" smtClean="0"/>
              <a:t>Cette </a:t>
            </a:r>
            <a:r>
              <a:rPr lang="fr-FR" sz="2400" dirty="0"/>
              <a:t>augmentation par doublement est financièrement insupportable pour de nombreux cabinets d’avocats et de paramédicaux (kinésithérapeutes, infirmiers, orthophonistes…). Elle entraînera la fermeture et la perte d'emploi des salariés de ces cabinets. </a:t>
            </a:r>
            <a:endParaRPr lang="fr-FR" sz="2400" dirty="0" smtClean="0"/>
          </a:p>
          <a:p>
            <a:pPr marL="742950" lvl="1" indent="-285750" algn="just">
              <a:buFont typeface="Wingdings" panose="05000000000000000000" pitchFamily="2" charset="2"/>
              <a:buChar char="Ø"/>
            </a:pPr>
            <a:r>
              <a:rPr lang="fr-FR" sz="2400" dirty="0" smtClean="0"/>
              <a:t>Les </a:t>
            </a:r>
            <a:r>
              <a:rPr lang="fr-FR" sz="2400" dirty="0"/>
              <a:t>conséquences seront la désagrégation de l’offre des professionnels libéraux sur l’ensemble du territoire, l'augmentation du chômage dans les domaines d'activité concernés et la casse des missions de service public assurées par eux.) </a:t>
            </a:r>
            <a:endParaRPr lang="fr-FR" sz="2400" dirty="0" smtClean="0"/>
          </a:p>
          <a:p>
            <a:pPr lvl="1" algn="just"/>
            <a:endParaRPr lang="fr-FR" sz="800" dirty="0" smtClean="0"/>
          </a:p>
          <a:p>
            <a:pPr marL="285750" indent="-285750">
              <a:buFont typeface="Wingdings" panose="05000000000000000000" pitchFamily="2" charset="2"/>
              <a:buChar char="§"/>
            </a:pPr>
            <a:r>
              <a:rPr lang="fr-FR" sz="2400" b="1" u="sng" dirty="0" smtClean="0">
                <a:solidFill>
                  <a:srgbClr val="FF0000"/>
                </a:solidFill>
              </a:rPr>
              <a:t>une </a:t>
            </a:r>
            <a:r>
              <a:rPr lang="fr-FR" sz="2400" b="1" u="sng" dirty="0">
                <a:solidFill>
                  <a:srgbClr val="FF0000"/>
                </a:solidFill>
              </a:rPr>
              <a:t>baisse des </a:t>
            </a:r>
            <a:r>
              <a:rPr lang="fr-FR" sz="2400" b="1" u="sng" dirty="0" smtClean="0">
                <a:solidFill>
                  <a:srgbClr val="FF0000"/>
                </a:solidFill>
              </a:rPr>
              <a:t>pensions</a:t>
            </a:r>
          </a:p>
          <a:p>
            <a:endParaRPr lang="fr-FR" sz="800" b="1" dirty="0" smtClean="0">
              <a:solidFill>
                <a:srgbClr val="FF0000"/>
              </a:solidFill>
            </a:endParaRPr>
          </a:p>
          <a:p>
            <a:pPr marL="285750" indent="-285750">
              <a:buFont typeface="Wingdings" panose="05000000000000000000" pitchFamily="2" charset="2"/>
              <a:buChar char="§"/>
            </a:pPr>
            <a:r>
              <a:rPr lang="fr-FR" sz="2400" b="1" u="sng" dirty="0" smtClean="0">
                <a:solidFill>
                  <a:srgbClr val="FF0000"/>
                </a:solidFill>
              </a:rPr>
              <a:t>une </a:t>
            </a:r>
            <a:r>
              <a:rPr lang="fr-FR" sz="2400" b="1" u="sng" dirty="0">
                <a:solidFill>
                  <a:srgbClr val="FF0000"/>
                </a:solidFill>
              </a:rPr>
              <a:t>disparition des provisions </a:t>
            </a:r>
            <a:r>
              <a:rPr lang="fr-FR" sz="2400" dirty="0"/>
              <a:t>constituées pour faire face à l’enjeu démographique</a:t>
            </a:r>
            <a:r>
              <a:rPr lang="fr-FR" sz="2400" dirty="0" smtClean="0"/>
              <a:t>.</a:t>
            </a:r>
          </a:p>
          <a:p>
            <a:r>
              <a:rPr lang="fr-FR" sz="800" dirty="0" smtClean="0"/>
              <a:t> </a:t>
            </a:r>
            <a:endParaRPr lang="fr-FR" sz="800" b="1" u="sng" dirty="0" smtClean="0">
              <a:solidFill>
                <a:srgbClr val="FF0000"/>
              </a:solidFill>
            </a:endParaRPr>
          </a:p>
          <a:p>
            <a:pPr marL="285750" indent="-285750">
              <a:buFont typeface="Wingdings" panose="05000000000000000000" pitchFamily="2" charset="2"/>
              <a:buChar char="§"/>
            </a:pPr>
            <a:r>
              <a:rPr lang="fr-FR" sz="2400" b="1" u="sng" dirty="0" smtClean="0">
                <a:solidFill>
                  <a:srgbClr val="FF0000"/>
                </a:solidFill>
              </a:rPr>
              <a:t>une disparition des caisses autonomes</a:t>
            </a:r>
          </a:p>
          <a:p>
            <a:pPr marL="285750" indent="-285750">
              <a:buFont typeface="Wingdings" panose="05000000000000000000" pitchFamily="2" charset="2"/>
              <a:buChar char="§"/>
            </a:pPr>
            <a:endParaRPr lang="fr-FR" sz="800" b="1" u="sng" dirty="0" smtClean="0">
              <a:solidFill>
                <a:srgbClr val="FF0000"/>
              </a:solidFill>
            </a:endParaRPr>
          </a:p>
          <a:p>
            <a:pPr marL="285750" indent="-285750">
              <a:buFont typeface="Wingdings" panose="05000000000000000000" pitchFamily="2" charset="2"/>
              <a:buChar char="§"/>
            </a:pPr>
            <a:r>
              <a:rPr lang="fr-FR" sz="2400" b="1" u="sng" dirty="0" smtClean="0">
                <a:solidFill>
                  <a:srgbClr val="FF0000"/>
                </a:solidFill>
              </a:rPr>
              <a:t>une dilution de la gouvernance du régime unique au détriment des indépendants</a:t>
            </a:r>
            <a:endParaRPr lang="fr-FR" sz="2400" b="1" u="sng" dirty="0">
              <a:solidFill>
                <a:srgbClr val="FF0000"/>
              </a:solidFill>
            </a:endParaRPr>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36</a:t>
            </a:fld>
            <a:endParaRPr lang="fr-FR"/>
          </a:p>
        </p:txBody>
      </p:sp>
    </p:spTree>
    <p:extLst>
      <p:ext uri="{BB962C8B-B14F-4D97-AF65-F5344CB8AC3E}">
        <p14:creationId xmlns:p14="http://schemas.microsoft.com/office/powerpoint/2010/main" val="309653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245" y="197427"/>
            <a:ext cx="11492346" cy="6555641"/>
          </a:xfrm>
          <a:prstGeom prst="rect">
            <a:avLst/>
          </a:prstGeom>
        </p:spPr>
        <p:txBody>
          <a:bodyPr wrap="square">
            <a:spAutoFit/>
          </a:bodyPr>
          <a:lstStyle/>
          <a:p>
            <a:pPr algn="ctr"/>
            <a:r>
              <a:rPr lang="fr-FR" sz="2800" b="1" u="sng" dirty="0">
                <a:effectLst>
                  <a:outerShdw blurRad="38100" dist="38100" dir="2700000" algn="tl">
                    <a:srgbClr val="000000">
                      <a:alpha val="43137"/>
                    </a:srgbClr>
                  </a:outerShdw>
                </a:effectLst>
              </a:rPr>
              <a:t>Un tel alignement ne tient pas compte des différences de couverture sociale qui existent entre salarié du public, du privé et des professionnels </a:t>
            </a:r>
            <a:r>
              <a:rPr lang="fr-FR" sz="2800" b="1" u="sng" dirty="0" smtClean="0">
                <a:effectLst>
                  <a:outerShdw blurRad="38100" dist="38100" dir="2700000" algn="tl">
                    <a:srgbClr val="000000">
                      <a:alpha val="43137"/>
                    </a:srgbClr>
                  </a:outerShdw>
                </a:effectLst>
              </a:rPr>
              <a:t>libéraux:</a:t>
            </a:r>
          </a:p>
          <a:p>
            <a:endParaRPr lang="fr-FR" sz="2800" dirty="0" smtClean="0"/>
          </a:p>
          <a:p>
            <a:pPr marL="285750" indent="-285750">
              <a:buFont typeface="Wingdings" panose="05000000000000000000" pitchFamily="2" charset="2"/>
              <a:buChar char="§"/>
            </a:pPr>
            <a:r>
              <a:rPr lang="fr-FR" sz="2800" dirty="0" smtClean="0"/>
              <a:t>Pas de </a:t>
            </a:r>
            <a:r>
              <a:rPr lang="fr-FR" sz="2800" dirty="0"/>
              <a:t>sécurité de </a:t>
            </a:r>
            <a:r>
              <a:rPr lang="fr-FR" sz="2800" dirty="0" smtClean="0"/>
              <a:t>l’emploi</a:t>
            </a:r>
          </a:p>
          <a:p>
            <a:pPr marL="285750" indent="-285750">
              <a:buFont typeface="Wingdings" panose="05000000000000000000" pitchFamily="2" charset="2"/>
              <a:buChar char="§"/>
            </a:pPr>
            <a:r>
              <a:rPr lang="fr-FR" sz="2800" dirty="0" smtClean="0"/>
              <a:t>Pas de réelle </a:t>
            </a:r>
            <a:r>
              <a:rPr lang="fr-FR" sz="2800" dirty="0"/>
              <a:t>protection </a:t>
            </a:r>
            <a:r>
              <a:rPr lang="fr-FR" sz="2800" dirty="0" smtClean="0"/>
              <a:t>sociale (absence </a:t>
            </a:r>
            <a:r>
              <a:rPr lang="fr-FR" sz="2800" dirty="0"/>
              <a:t>de droits à une assurance chômage, à des congés payés, à des congés parentaux, à la limitation du temps de travail, au paiement des heures supplémentaires, délai de carence en cas de maladie de 90 jours contre 3 jours dans le privé et 1 jour dans le </a:t>
            </a:r>
            <a:r>
              <a:rPr lang="fr-FR" sz="2800" dirty="0" smtClean="0"/>
              <a:t>public)</a:t>
            </a:r>
          </a:p>
          <a:p>
            <a:endParaRPr lang="fr-FR" sz="2800" dirty="0"/>
          </a:p>
          <a:p>
            <a:r>
              <a:rPr lang="fr-FR" sz="2800" dirty="0" smtClean="0"/>
              <a:t>Ces différences rendent  </a:t>
            </a:r>
            <a:r>
              <a:rPr lang="fr-FR" sz="2800" dirty="0"/>
              <a:t>injuste l’application d’un taux unique de cotisation retraite. </a:t>
            </a:r>
            <a:endParaRPr lang="fr-FR" sz="2800" dirty="0" smtClean="0"/>
          </a:p>
          <a:p>
            <a:endParaRPr lang="fr-FR" sz="2800" dirty="0"/>
          </a:p>
          <a:p>
            <a:r>
              <a:rPr lang="fr-FR" sz="2800" b="1" u="sng" dirty="0" smtClean="0"/>
              <a:t>La </a:t>
            </a:r>
            <a:r>
              <a:rPr lang="fr-FR" sz="2800" b="1" u="sng" dirty="0"/>
              <a:t>compensation passerait par la baisse de notre CSG. </a:t>
            </a:r>
            <a:r>
              <a:rPr lang="fr-FR" sz="2800" b="1" dirty="0" smtClean="0"/>
              <a:t> </a:t>
            </a:r>
            <a:r>
              <a:rPr lang="fr-FR" sz="2800" dirty="0" smtClean="0"/>
              <a:t>Mais </a:t>
            </a:r>
            <a:r>
              <a:rPr lang="fr-FR" sz="2800" dirty="0"/>
              <a:t>rien de précis sur les modalités </a:t>
            </a:r>
            <a:r>
              <a:rPr lang="fr-FR" sz="2800" dirty="0" smtClean="0"/>
              <a:t>et qui </a:t>
            </a:r>
            <a:r>
              <a:rPr lang="fr-FR" sz="2800" dirty="0"/>
              <a:t>compensera ce manque à gagner pour l'état </a:t>
            </a:r>
            <a:r>
              <a:rPr lang="fr-FR" sz="2800" dirty="0" smtClean="0"/>
              <a:t>? </a:t>
            </a:r>
            <a:endParaRPr lang="fr-FR" sz="2800" dirty="0"/>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37</a:t>
            </a:fld>
            <a:endParaRPr lang="fr-FR"/>
          </a:p>
        </p:txBody>
      </p:sp>
    </p:spTree>
    <p:extLst>
      <p:ext uri="{BB962C8B-B14F-4D97-AF65-F5344CB8AC3E}">
        <p14:creationId xmlns:p14="http://schemas.microsoft.com/office/powerpoint/2010/main" val="779761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965" y="0"/>
            <a:ext cx="9706416" cy="6858000"/>
          </a:xfrm>
          <a:prstGeom prst="rect">
            <a:avLst/>
          </a:prstGeom>
        </p:spPr>
      </p:pic>
      <p:sp>
        <p:nvSpPr>
          <p:cNvPr id="3" name="Espace réservé du numéro de diapositive 2"/>
          <p:cNvSpPr>
            <a:spLocks noGrp="1"/>
          </p:cNvSpPr>
          <p:nvPr>
            <p:ph type="sldNum" sz="quarter" idx="12"/>
          </p:nvPr>
        </p:nvSpPr>
        <p:spPr/>
        <p:txBody>
          <a:bodyPr/>
          <a:lstStyle/>
          <a:p>
            <a:fld id="{9337EC46-1272-4014-A958-F57753DA73E8}" type="slidenum">
              <a:rPr lang="fr-FR" smtClean="0"/>
              <a:t>38</a:t>
            </a:fld>
            <a:endParaRPr lang="fr-FR"/>
          </a:p>
        </p:txBody>
      </p:sp>
    </p:spTree>
    <p:extLst>
      <p:ext uri="{BB962C8B-B14F-4D97-AF65-F5344CB8AC3E}">
        <p14:creationId xmlns:p14="http://schemas.microsoft.com/office/powerpoint/2010/main" val="807078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1145" y="1350819"/>
            <a:ext cx="9216737" cy="4524315"/>
          </a:xfrm>
          <a:prstGeom prst="rect">
            <a:avLst/>
          </a:prstGeom>
        </p:spPr>
        <p:txBody>
          <a:bodyPr wrap="square">
            <a:spAutoFit/>
          </a:bodyPr>
          <a:lstStyle/>
          <a:p>
            <a:r>
              <a:rPr lang="fr-FR" sz="32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Pourquoi la Réforme des Retraites est dangereuse et incompatible avec nos </a:t>
            </a:r>
            <a:r>
              <a:rPr lang="fr-FR" sz="3200"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métiers de médecins,                       en </a:t>
            </a:r>
            <a:r>
              <a:rPr lang="fr-FR" sz="32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10 </a:t>
            </a:r>
            <a:r>
              <a:rPr lang="fr-FR" sz="3200"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points selon Jérôme Marty du syndicat UFML </a:t>
            </a:r>
            <a:r>
              <a:rPr lang="fr-FR" sz="32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3200" u="sng"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sz="32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fr-FR" sz="3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3200" dirty="0">
                <a:latin typeface="Times New Roman" panose="02020603050405020304" pitchFamily="18" charset="0"/>
                <a:ea typeface="Times New Roman" panose="02020603050405020304" pitchFamily="18" charset="0"/>
                <a:cs typeface="Times New Roman" panose="02020603050405020304" pitchFamily="18" charset="0"/>
              </a:rPr>
              <a:t>10 points, </a:t>
            </a:r>
            <a:r>
              <a:rPr lang="fr-FR" sz="3200" dirty="0" smtClean="0">
                <a:latin typeface="Times New Roman" panose="02020603050405020304" pitchFamily="18" charset="0"/>
                <a:ea typeface="Times New Roman" panose="02020603050405020304" pitchFamily="18" charset="0"/>
                <a:cs typeface="Times New Roman" panose="02020603050405020304" pitchFamily="18" charset="0"/>
              </a:rPr>
              <a:t>         </a:t>
            </a:r>
          </a:p>
          <a:p>
            <a:r>
              <a:rPr lang="fr-FR" sz="3200" dirty="0" smtClean="0">
                <a:latin typeface="Times New Roman" panose="02020603050405020304" pitchFamily="18" charset="0"/>
                <a:ea typeface="Times New Roman" panose="02020603050405020304" pitchFamily="18" charset="0"/>
                <a:cs typeface="Times New Roman" panose="02020603050405020304" pitchFamily="18" charset="0"/>
              </a:rPr>
              <a:t>10 </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raisons de s’opposer à la réforme, </a:t>
            </a:r>
            <a:endParaRPr lang="fr-FR"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fr-FR" sz="3200" dirty="0" smtClean="0">
                <a:latin typeface="Times New Roman" panose="02020603050405020304" pitchFamily="18" charset="0"/>
                <a:ea typeface="Times New Roman" panose="02020603050405020304" pitchFamily="18" charset="0"/>
                <a:cs typeface="Times New Roman" panose="02020603050405020304" pitchFamily="18" charset="0"/>
              </a:rPr>
              <a:t>10 </a:t>
            </a:r>
            <a:r>
              <a:rPr lang="fr-FR" sz="3200" dirty="0">
                <a:latin typeface="Times New Roman" panose="02020603050405020304" pitchFamily="18" charset="0"/>
                <a:ea typeface="Times New Roman" panose="02020603050405020304" pitchFamily="18" charset="0"/>
                <a:cs typeface="Times New Roman" panose="02020603050405020304" pitchFamily="18" charset="0"/>
              </a:rPr>
              <a:t>raisons de rejoindre l’UFMLS !</a:t>
            </a:r>
            <a:endParaRPr lang="fr-FR" sz="2800" dirty="0">
              <a:latin typeface="Calibri" panose="020F0502020204030204" pitchFamily="34" charset="0"/>
              <a:ea typeface="Calibri" panose="020F0502020204030204" pitchFamily="34" charset="0"/>
              <a:cs typeface="Times New Roman" panose="02020603050405020304" pitchFamily="18" charset="0"/>
            </a:endParaRPr>
          </a:p>
          <a:p>
            <a:endParaRPr lang="fr-FR" sz="3200" u="sng" dirty="0">
              <a:effectLst>
                <a:outerShdw blurRad="38100" dist="38100" dir="2700000" algn="tl">
                  <a:srgbClr val="000000">
                    <a:alpha val="43137"/>
                  </a:srgbClr>
                </a:outerShdw>
              </a:effectLst>
            </a:endParaRPr>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39</a:t>
            </a:fld>
            <a:endParaRPr lang="fr-FR"/>
          </a:p>
        </p:txBody>
      </p:sp>
    </p:spTree>
    <p:extLst>
      <p:ext uri="{BB962C8B-B14F-4D97-AF65-F5344CB8AC3E}">
        <p14:creationId xmlns:p14="http://schemas.microsoft.com/office/powerpoint/2010/main" val="140775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818" y="103909"/>
            <a:ext cx="11689773" cy="2985433"/>
          </a:xfrm>
          <a:prstGeom prst="rect">
            <a:avLst/>
          </a:prstGeom>
        </p:spPr>
        <p:txBody>
          <a:bodyPr wrap="square">
            <a:spAutoFit/>
          </a:bodyPr>
          <a:lstStyle/>
          <a:p>
            <a:pPr algn="ctr"/>
            <a:r>
              <a:rPr lang="fr-FR" b="1" dirty="0" smtClean="0"/>
              <a:t> </a:t>
            </a:r>
            <a:r>
              <a:rPr lang="fr-FR" sz="2400" b="1" u="sng" dirty="0" smtClean="0">
                <a:effectLst>
                  <a:outerShdw blurRad="38100" dist="38100" dir="2700000" algn="tl">
                    <a:srgbClr val="000000">
                      <a:alpha val="43137"/>
                    </a:srgbClr>
                  </a:outerShdw>
                </a:effectLst>
              </a:rPr>
              <a:t>PROPOSITIONS DU GOUVERNEMENT POUR SA </a:t>
            </a:r>
            <a:r>
              <a:rPr lang="fr-FR" sz="2400" b="1" u="sng" dirty="0">
                <a:effectLst>
                  <a:outerShdw blurRad="38100" dist="38100" dir="2700000" algn="tl">
                    <a:srgbClr val="000000">
                      <a:alpha val="43137"/>
                    </a:srgbClr>
                  </a:outerShdw>
                </a:effectLst>
              </a:rPr>
              <a:t>REFORME </a:t>
            </a:r>
            <a:r>
              <a:rPr lang="fr-FR" sz="2400" b="1" u="sng" dirty="0" smtClean="0">
                <a:effectLst>
                  <a:outerShdw blurRad="38100" dist="38100" dir="2700000" algn="tl">
                    <a:srgbClr val="000000">
                      <a:alpha val="43137"/>
                    </a:srgbClr>
                  </a:outerShdw>
                </a:effectLst>
              </a:rPr>
              <a:t>(1) :</a:t>
            </a:r>
          </a:p>
          <a:p>
            <a:pPr algn="ctr"/>
            <a:endParaRPr lang="fr-FR" sz="2400" b="1" u="sng" dirty="0">
              <a:effectLst>
                <a:outerShdw blurRad="38100" dist="38100" dir="2700000" algn="tl">
                  <a:srgbClr val="000000">
                    <a:alpha val="43137"/>
                  </a:srgbClr>
                </a:outerShdw>
              </a:effectLst>
            </a:endParaRPr>
          </a:p>
          <a:p>
            <a:pPr algn="ctr"/>
            <a:endParaRPr lang="fr-FR" sz="800" b="1" u="sng" dirty="0" smtClean="0">
              <a:solidFill>
                <a:srgbClr val="FF0000"/>
              </a:solidFill>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fr-FR" sz="2400" b="1" u="sng" dirty="0" smtClean="0">
                <a:solidFill>
                  <a:srgbClr val="FF0000"/>
                </a:solidFill>
              </a:rPr>
              <a:t>Création </a:t>
            </a:r>
            <a:r>
              <a:rPr lang="fr-FR" sz="2400" b="1" u="sng" dirty="0">
                <a:solidFill>
                  <a:srgbClr val="FF0000"/>
                </a:solidFill>
              </a:rPr>
              <a:t>d’un système de retraite universel par </a:t>
            </a:r>
            <a:r>
              <a:rPr lang="fr-FR" sz="2400" b="1" u="sng" dirty="0" smtClean="0">
                <a:solidFill>
                  <a:srgbClr val="FF0000"/>
                </a:solidFill>
              </a:rPr>
              <a:t>points </a:t>
            </a:r>
            <a:r>
              <a:rPr lang="fr-FR" sz="2400" b="1" dirty="0" smtClean="0">
                <a:solidFill>
                  <a:srgbClr val="FF0000"/>
                </a:solidFill>
              </a:rPr>
              <a:t>:</a:t>
            </a:r>
            <a:r>
              <a:rPr lang="fr-FR" sz="2400" dirty="0" smtClean="0">
                <a:solidFill>
                  <a:srgbClr val="FF0000"/>
                </a:solidFill>
              </a:rPr>
              <a:t>  </a:t>
            </a:r>
          </a:p>
          <a:p>
            <a:pPr lvl="1"/>
            <a:r>
              <a:rPr lang="fr-FR" dirty="0" smtClean="0"/>
              <a:t>Le </a:t>
            </a:r>
            <a:r>
              <a:rPr lang="fr-FR" dirty="0"/>
              <a:t>principe met en avant que </a:t>
            </a:r>
            <a:r>
              <a:rPr lang="fr-FR" b="1" dirty="0" smtClean="0"/>
              <a:t>« </a:t>
            </a:r>
            <a:r>
              <a:rPr lang="fr-FR" b="1" i="1" dirty="0"/>
              <a:t>chaque euro cotisé donne les mêmes droits à tous les Français</a:t>
            </a:r>
            <a:r>
              <a:rPr lang="fr-FR" b="1" dirty="0"/>
              <a:t> </a:t>
            </a:r>
            <a:r>
              <a:rPr lang="fr-FR" b="1" dirty="0" smtClean="0"/>
              <a:t>».</a:t>
            </a:r>
          </a:p>
          <a:p>
            <a:pPr marL="742950" lvl="1" indent="-285750">
              <a:buFont typeface="Wingdings" panose="05000000000000000000" pitchFamily="2" charset="2"/>
              <a:buChar char="Ø"/>
            </a:pPr>
            <a:r>
              <a:rPr lang="fr-FR" b="1" dirty="0" smtClean="0"/>
              <a:t> </a:t>
            </a:r>
            <a:r>
              <a:rPr lang="fr-FR" dirty="0" smtClean="0"/>
              <a:t>La valeur </a:t>
            </a:r>
            <a:r>
              <a:rPr lang="fr-FR" dirty="0"/>
              <a:t>du point dit « de service » n’est pas connue puisque le calcul de ce coefficient de </a:t>
            </a:r>
            <a:r>
              <a:rPr lang="fr-FR" dirty="0" smtClean="0"/>
              <a:t>conversion, </a:t>
            </a:r>
            <a:r>
              <a:rPr lang="fr-FR" dirty="0"/>
              <a:t>que </a:t>
            </a:r>
            <a:r>
              <a:rPr lang="fr-FR" dirty="0" smtClean="0"/>
              <a:t>                         les </a:t>
            </a:r>
            <a:r>
              <a:rPr lang="fr-FR" dirty="0"/>
              <a:t>actuaires effectuent chaque </a:t>
            </a:r>
            <a:r>
              <a:rPr lang="fr-FR" dirty="0" smtClean="0"/>
              <a:t>année, </a:t>
            </a:r>
            <a:r>
              <a:rPr lang="fr-FR" dirty="0"/>
              <a:t>prend en compte différentes variables telles que la population en vie, l’espérance de vie, l’âge de départ, la situation économique, etc. </a:t>
            </a:r>
            <a:endParaRPr lang="fr-FR" dirty="0" smtClean="0"/>
          </a:p>
          <a:p>
            <a:pPr marL="742950" lvl="1" indent="-285750">
              <a:buFont typeface="Wingdings" panose="05000000000000000000" pitchFamily="2" charset="2"/>
              <a:buChar char="Ø"/>
            </a:pPr>
            <a:r>
              <a:rPr lang="fr-FR" dirty="0" smtClean="0"/>
              <a:t>Le </a:t>
            </a:r>
            <a:r>
              <a:rPr lang="fr-FR" dirty="0"/>
              <a:t>caractère variable de cette valeur </a:t>
            </a:r>
            <a:r>
              <a:rPr lang="fr-FR" dirty="0" smtClean="0"/>
              <a:t>risquera de faire </a:t>
            </a:r>
            <a:r>
              <a:rPr lang="fr-FR" dirty="0"/>
              <a:t>varier le montant des </a:t>
            </a:r>
            <a:r>
              <a:rPr lang="fr-FR" dirty="0" smtClean="0"/>
              <a:t>pensions. </a:t>
            </a:r>
          </a:p>
          <a:p>
            <a:pPr marL="342900" indent="-342900">
              <a:buFont typeface="Wingdings" panose="05000000000000000000" pitchFamily="2" charset="2"/>
              <a:buChar char="§"/>
            </a:pPr>
            <a:endParaRPr lang="fr-FR" dirty="0"/>
          </a:p>
        </p:txBody>
      </p:sp>
      <p:sp>
        <p:nvSpPr>
          <p:cNvPr id="2" name="Espace réservé du numéro de diapositive 1"/>
          <p:cNvSpPr>
            <a:spLocks noGrp="1"/>
          </p:cNvSpPr>
          <p:nvPr>
            <p:ph type="sldNum" sz="quarter" idx="12"/>
          </p:nvPr>
        </p:nvSpPr>
        <p:spPr/>
        <p:txBody>
          <a:bodyPr/>
          <a:lstStyle/>
          <a:p>
            <a:fld id="{9337EC46-1272-4014-A958-F57753DA73E8}" type="slidenum">
              <a:rPr lang="fr-FR" smtClean="0"/>
              <a:t>4</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429" y="2951545"/>
            <a:ext cx="7150761" cy="3720444"/>
          </a:xfrm>
          <a:prstGeom prst="rect">
            <a:avLst/>
          </a:prstGeom>
        </p:spPr>
      </p:pic>
    </p:spTree>
    <p:extLst>
      <p:ext uri="{BB962C8B-B14F-4D97-AF65-F5344CB8AC3E}">
        <p14:creationId xmlns:p14="http://schemas.microsoft.com/office/powerpoint/2010/main" val="501277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545" y="592282"/>
            <a:ext cx="10702637" cy="6124754"/>
          </a:xfrm>
          <a:prstGeom prst="rect">
            <a:avLst/>
          </a:prstGeom>
        </p:spPr>
        <p:txBody>
          <a:bodyPr wrap="square">
            <a:spAutoFit/>
          </a:bodyPr>
          <a:lstStyle/>
          <a:p>
            <a:r>
              <a:rPr lang="fr-FR" sz="2800" dirty="0">
                <a:latin typeface="Times New Roman" panose="02020603050405020304" pitchFamily="18" charset="0"/>
                <a:ea typeface="Times New Roman" panose="02020603050405020304" pitchFamily="18" charset="0"/>
                <a:cs typeface="Times New Roman" panose="02020603050405020304" pitchFamily="18" charset="0"/>
              </a:rPr>
              <a:t>1/ notre régime de retraite n’est pas un régime spécial mais un régime autonome, bénéficiaire qui n’a jamais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coûté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le moindre euro à l’Etat</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endParaRPr lang="fr-F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ea typeface="Times New Roman" panose="02020603050405020304" pitchFamily="18" charset="0"/>
                <a:cs typeface="Times New Roman" panose="02020603050405020304" pitchFamily="18" charset="0"/>
              </a:rPr>
              <a:t/>
            </a:r>
            <a:br>
              <a:rPr lang="fr-FR" sz="2800" dirty="0">
                <a:latin typeface="Times New Roman" panose="02020603050405020304" pitchFamily="18" charset="0"/>
                <a:ea typeface="Times New Roman" panose="02020603050405020304" pitchFamily="18" charset="0"/>
                <a:cs typeface="Times New Roman" panose="02020603050405020304" pitchFamily="18" charset="0"/>
              </a:rPr>
            </a:br>
            <a:r>
              <a:rPr lang="fr-FR" sz="2800" dirty="0">
                <a:latin typeface="Times New Roman" panose="02020603050405020304" pitchFamily="18" charset="0"/>
                <a:ea typeface="Times New Roman" panose="02020603050405020304" pitchFamily="18" charset="0"/>
                <a:cs typeface="Times New Roman" panose="02020603050405020304" pitchFamily="18" charset="0"/>
              </a:rPr>
              <a:t>2/ le système à point c’est l’extension du modèle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ONDAM</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 au système des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retraites,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avec vote de sa hauteur par le parlement ( système à la base de la sous- tarification de vos actes à 25 euros</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Le point c’est la possibilité pour le gouvernement de jouer sur sa valeur en fonction de l’état économique du pays</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endParaRPr lang="fr-FR"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ea typeface="Times New Roman" panose="02020603050405020304" pitchFamily="18" charset="0"/>
                <a:cs typeface="Times New Roman" panose="02020603050405020304" pitchFamily="18" charset="0"/>
              </a:rPr>
              <a:t/>
            </a:r>
            <a:br>
              <a:rPr lang="fr-FR" sz="2800" dirty="0">
                <a:latin typeface="Times New Roman" panose="02020603050405020304" pitchFamily="18" charset="0"/>
                <a:ea typeface="Times New Roman" panose="02020603050405020304" pitchFamily="18" charset="0"/>
                <a:cs typeface="Times New Roman" panose="02020603050405020304" pitchFamily="18" charset="0"/>
              </a:rPr>
            </a:br>
            <a:r>
              <a:rPr lang="fr-FR" sz="2800" dirty="0">
                <a:latin typeface="Times New Roman" panose="02020603050405020304" pitchFamily="18" charset="0"/>
                <a:ea typeface="Times New Roman" panose="02020603050405020304" pitchFamily="18" charset="0"/>
                <a:cs typeface="Times New Roman" panose="02020603050405020304" pitchFamily="18" charset="0"/>
              </a:rPr>
              <a:t>3/ la hausse de la durée de cotisation c’est l’assurance pour nos professions de partir à la retraite à 68 ou 70 ans!! </a:t>
            </a:r>
            <a:br>
              <a:rPr lang="fr-FR" sz="2800" dirty="0">
                <a:latin typeface="Times New Roman" panose="02020603050405020304" pitchFamily="18" charset="0"/>
                <a:ea typeface="Times New Roman" panose="02020603050405020304" pitchFamily="18" charset="0"/>
                <a:cs typeface="Times New Roman" panose="02020603050405020304" pitchFamily="18" charset="0"/>
              </a:rPr>
            </a:br>
            <a:endParaRPr lang="fr-FR" sz="2800" dirty="0"/>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40</a:t>
            </a:fld>
            <a:endParaRPr lang="fr-FR"/>
          </a:p>
        </p:txBody>
      </p:sp>
    </p:spTree>
    <p:extLst>
      <p:ext uri="{BB962C8B-B14F-4D97-AF65-F5344CB8AC3E}">
        <p14:creationId xmlns:p14="http://schemas.microsoft.com/office/powerpoint/2010/main" val="3375770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835" y="654627"/>
            <a:ext cx="10889673" cy="3970318"/>
          </a:xfrm>
          <a:prstGeom prst="rect">
            <a:avLst/>
          </a:prstGeom>
        </p:spPr>
        <p:txBody>
          <a:bodyPr wrap="square">
            <a:spAutoFit/>
          </a:bodyPr>
          <a:lstStyle/>
          <a:p>
            <a:r>
              <a:rPr lang="fr-FR" sz="2800" dirty="0">
                <a:latin typeface="Times New Roman" panose="02020603050405020304" pitchFamily="18" charset="0"/>
                <a:ea typeface="Times New Roman" panose="02020603050405020304" pitchFamily="18" charset="0"/>
                <a:cs typeface="Times New Roman" panose="02020603050405020304" pitchFamily="18" charset="0"/>
              </a:rPr>
              <a:t>4/ Le raisonnement qui vise à dire « on vit plus vieux en bonne santé donc il faut cotiser plus est faux, cette espérance de vie en bonne santé stagne pour les hommes et baisse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très légèrement pour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les femmes . </a:t>
            </a:r>
            <a:endParaRPr lang="fr-F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ea typeface="Times New Roman" panose="02020603050405020304" pitchFamily="18" charset="0"/>
                <a:cs typeface="Times New Roman" panose="02020603050405020304" pitchFamily="18" charset="0"/>
              </a:rPr>
              <a:t/>
            </a:r>
            <a:br>
              <a:rPr lang="fr-FR" sz="2800" dirty="0">
                <a:latin typeface="Times New Roman" panose="02020603050405020304" pitchFamily="18" charset="0"/>
                <a:ea typeface="Times New Roman" panose="02020603050405020304" pitchFamily="18" charset="0"/>
                <a:cs typeface="Times New Roman" panose="02020603050405020304" pitchFamily="18" charset="0"/>
              </a:rPr>
            </a:br>
            <a:r>
              <a:rPr lang="fr-FR" sz="2800" dirty="0">
                <a:latin typeface="Times New Roman" panose="02020603050405020304" pitchFamily="18" charset="0"/>
                <a:ea typeface="Times New Roman" panose="02020603050405020304" pitchFamily="18" charset="0"/>
                <a:cs typeface="Times New Roman" panose="02020603050405020304" pitchFamily="18" charset="0"/>
              </a:rPr>
              <a:t>5/ Dans un système par points, les périodes liées aux aléas de la vie (chômage, maladie, maternité, invalidité) n’entrent pas dans le décompte des trimestres. Elles seraient en partie financées par l’impôt, et deviendraient des aides sociales pouvant être réduites et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conditionnées</a:t>
            </a:r>
          </a:p>
          <a:p>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réforme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risque ainsi de désavantager les femmes.</a:t>
            </a:r>
            <a:endParaRPr lang="fr-FR" sz="2800" dirty="0"/>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41</a:t>
            </a:fld>
            <a:endParaRPr lang="fr-FR"/>
          </a:p>
        </p:txBody>
      </p:sp>
    </p:spTree>
    <p:extLst>
      <p:ext uri="{BB962C8B-B14F-4D97-AF65-F5344CB8AC3E}">
        <p14:creationId xmlns:p14="http://schemas.microsoft.com/office/powerpoint/2010/main" val="708255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282" y="748145"/>
            <a:ext cx="10972800" cy="5970865"/>
          </a:xfrm>
          <a:prstGeom prst="rect">
            <a:avLst/>
          </a:prstGeom>
        </p:spPr>
        <p:txBody>
          <a:bodyPr wrap="square">
            <a:spAutoFit/>
          </a:bodyPr>
          <a:lstStyle/>
          <a:p>
            <a:r>
              <a:rPr lang="fr-FR" sz="2800" dirty="0">
                <a:latin typeface="Times New Roman" panose="02020603050405020304" pitchFamily="18" charset="0"/>
                <a:ea typeface="Times New Roman" panose="02020603050405020304" pitchFamily="18" charset="0"/>
                <a:cs typeface="Times New Roman" panose="02020603050405020304" pitchFamily="18" charset="0"/>
              </a:rPr>
              <a:t>6/ Comme la valeur du point changera fréquemment, personne ne pourra connaître la réalité de ses droits avant 62 ans :complexité et opacité totale</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fr-FR" sz="2800" dirty="0">
                <a:latin typeface="Times New Roman" panose="02020603050405020304" pitchFamily="18" charset="0"/>
                <a:ea typeface="Times New Roman" panose="02020603050405020304" pitchFamily="18" charset="0"/>
                <a:cs typeface="Times New Roman" panose="02020603050405020304" pitchFamily="18" charset="0"/>
              </a:rPr>
              <a:t/>
            </a:r>
            <a:br>
              <a:rPr lang="fr-FR" sz="2800" dirty="0">
                <a:latin typeface="Times New Roman" panose="02020603050405020304" pitchFamily="18" charset="0"/>
                <a:ea typeface="Times New Roman" panose="02020603050405020304" pitchFamily="18" charset="0"/>
                <a:cs typeface="Times New Roman" panose="02020603050405020304" pitchFamily="18" charset="0"/>
              </a:rPr>
            </a:br>
            <a:r>
              <a:rPr lang="fr-FR" sz="2800" dirty="0">
                <a:latin typeface="Times New Roman" panose="02020603050405020304" pitchFamily="18" charset="0"/>
                <a:ea typeface="Times New Roman" panose="02020603050405020304" pitchFamily="18" charset="0"/>
                <a:cs typeface="Times New Roman" panose="02020603050405020304" pitchFamily="18" charset="0"/>
              </a:rPr>
              <a:t>7/ Si les cotisations baissent un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peu,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elles ne seront plus </a:t>
            </a:r>
            <a:r>
              <a:rPr lang="fr-FR" sz="2800" dirty="0" err="1" smtClean="0">
                <a:latin typeface="Times New Roman" panose="02020603050405020304" pitchFamily="18" charset="0"/>
                <a:ea typeface="Times New Roman" panose="02020603050405020304" pitchFamily="18" charset="0"/>
                <a:cs typeface="Times New Roman" panose="02020603050405020304" pitchFamily="18" charset="0"/>
              </a:rPr>
              <a:t>défiscalisables</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 Quant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aux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pensions, elles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baisseront beaucoup et de façon beaucoup plus importante que la baisse des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cotisations,</a:t>
            </a:r>
          </a:p>
          <a:p>
            <a:r>
              <a:rPr lang="fr-FR" sz="2800" dirty="0">
                <a:latin typeface="Times New Roman" panose="02020603050405020304" pitchFamily="18" charset="0"/>
                <a:ea typeface="Times New Roman" panose="02020603050405020304" pitchFamily="18" charset="0"/>
                <a:cs typeface="Times New Roman" panose="02020603050405020304" pitchFamily="18" charset="0"/>
              </a:rPr>
              <a:t/>
            </a:r>
            <a:br>
              <a:rPr lang="fr-FR" sz="2800" dirty="0">
                <a:latin typeface="Times New Roman" panose="02020603050405020304" pitchFamily="18" charset="0"/>
                <a:ea typeface="Times New Roman" panose="02020603050405020304" pitchFamily="18" charset="0"/>
                <a:cs typeface="Times New Roman" panose="02020603050405020304" pitchFamily="18" charset="0"/>
              </a:rPr>
            </a:br>
            <a:r>
              <a:rPr lang="fr-FR" sz="2800" dirty="0">
                <a:latin typeface="Times New Roman" panose="02020603050405020304" pitchFamily="18" charset="0"/>
                <a:ea typeface="Times New Roman" panose="02020603050405020304" pitchFamily="18" charset="0"/>
                <a:cs typeface="Times New Roman" panose="02020603050405020304" pitchFamily="18" charset="0"/>
              </a:rPr>
              <a:t>8/ La disparition de nos caisses complémentaires par l’étatisation de nos retraites est une atteinte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supplémentaire contre le modèle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libéral, il rendra le médecin dépendant de l’Etat qui définira ses capacités contributives et la hauteur de son niveau de retraite, il en fera le jouet des assurances privées qui proposeront l’obtention de retraites par capitation contre exercice au sein de leur réseau de soin.</a:t>
            </a:r>
            <a:r>
              <a:rPr lang="fr-FR" dirty="0">
                <a:latin typeface="Times New Roman" panose="02020603050405020304" pitchFamily="18" charset="0"/>
                <a:ea typeface="Times New Roman" panose="02020603050405020304" pitchFamily="18" charset="0"/>
                <a:cs typeface="Times New Roman" panose="02020603050405020304" pitchFamily="18" charset="0"/>
              </a:rPr>
              <a:t/>
            </a:r>
            <a:br>
              <a:rPr lang="fr-FR" dirty="0">
                <a:latin typeface="Times New Roman" panose="02020603050405020304" pitchFamily="18" charset="0"/>
                <a:ea typeface="Times New Roman" panose="02020603050405020304" pitchFamily="18" charset="0"/>
                <a:cs typeface="Times New Roman" panose="02020603050405020304" pitchFamily="18" charset="0"/>
              </a:rPr>
            </a:br>
            <a:endParaRPr lang="fr-FR" dirty="0"/>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42</a:t>
            </a:fld>
            <a:endParaRPr lang="fr-FR"/>
          </a:p>
        </p:txBody>
      </p:sp>
    </p:spTree>
    <p:extLst>
      <p:ext uri="{BB962C8B-B14F-4D97-AF65-F5344CB8AC3E}">
        <p14:creationId xmlns:p14="http://schemas.microsoft.com/office/powerpoint/2010/main" val="3726938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927" y="976745"/>
            <a:ext cx="10349346" cy="3860352"/>
          </a:xfrm>
          <a:prstGeom prst="rect">
            <a:avLst/>
          </a:prstGeom>
        </p:spPr>
        <p:txBody>
          <a:bodyPr wrap="square">
            <a:spAutoFit/>
          </a:bodyPr>
          <a:lstStyle/>
          <a:p>
            <a:pPr>
              <a:lnSpc>
                <a:spcPct val="107000"/>
              </a:lnSpc>
              <a:spcAft>
                <a:spcPts val="800"/>
              </a:spcAft>
            </a:pPr>
            <a:r>
              <a:rPr lang="fr-FR" sz="2800" dirty="0">
                <a:latin typeface="Times New Roman" panose="02020603050405020304" pitchFamily="18" charset="0"/>
                <a:ea typeface="Times New Roman" panose="02020603050405020304" pitchFamily="18" charset="0"/>
                <a:cs typeface="Times New Roman" panose="02020603050405020304" pitchFamily="18" charset="0"/>
              </a:rPr>
              <a:t>9/ Les réserves constituées par les médecins pour les médecins seront captées par l’Etat et les cotisations des médecins perçues par l’URSSAF et non plus par leurs caisses de retraites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autonomes</a:t>
            </a:r>
          </a:p>
          <a:p>
            <a:pPr>
              <a:lnSpc>
                <a:spcPct val="107000"/>
              </a:lnSpc>
              <a:spcAft>
                <a:spcPts val="800"/>
              </a:spcAft>
            </a:pPr>
            <a:r>
              <a:rPr lang="fr-FR" sz="2800" dirty="0">
                <a:latin typeface="Times New Roman" panose="02020603050405020304" pitchFamily="18" charset="0"/>
                <a:ea typeface="Times New Roman" panose="02020603050405020304" pitchFamily="18" charset="0"/>
                <a:cs typeface="Times New Roman" panose="02020603050405020304" pitchFamily="18" charset="0"/>
              </a:rPr>
              <a:t/>
            </a:r>
            <a:br>
              <a:rPr lang="fr-FR" sz="2800" dirty="0">
                <a:latin typeface="Times New Roman" panose="02020603050405020304" pitchFamily="18" charset="0"/>
                <a:ea typeface="Times New Roman" panose="02020603050405020304" pitchFamily="18" charset="0"/>
                <a:cs typeface="Times New Roman" panose="02020603050405020304" pitchFamily="18" charset="0"/>
              </a:rPr>
            </a:br>
            <a:r>
              <a:rPr lang="fr-FR" sz="2800" dirty="0">
                <a:latin typeface="Times New Roman" panose="02020603050405020304" pitchFamily="18" charset="0"/>
                <a:ea typeface="Times New Roman" panose="02020603050405020304" pitchFamily="18" charset="0"/>
                <a:cs typeface="Times New Roman" panose="02020603050405020304" pitchFamily="18" charset="0"/>
              </a:rPr>
              <a:t>10</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 Le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vrai but de cette réforme, c’est de faire des économies en nous retirant du pouvoir d’achat. Elle permettra de booster le secteur assurantiel privé qui nous vendra des retraites complémentaires par </a:t>
            </a:r>
            <a:r>
              <a:rPr lang="fr-FR" sz="2800" dirty="0" smtClean="0">
                <a:latin typeface="Times New Roman" panose="02020603050405020304" pitchFamily="18" charset="0"/>
                <a:ea typeface="Times New Roman" panose="02020603050405020304" pitchFamily="18" charset="0"/>
                <a:cs typeface="Times New Roman" panose="02020603050405020304" pitchFamily="18" charset="0"/>
              </a:rPr>
              <a:t>capitalisation, </a:t>
            </a:r>
            <a:r>
              <a:rPr lang="fr-FR" sz="2800" dirty="0">
                <a:latin typeface="Times New Roman" panose="02020603050405020304" pitchFamily="18" charset="0"/>
                <a:ea typeface="Times New Roman" panose="02020603050405020304" pitchFamily="18" charset="0"/>
                <a:cs typeface="Times New Roman" panose="02020603050405020304" pitchFamily="18" charset="0"/>
              </a:rPr>
              <a:t>produits financiers coûteux et risqués car spéculatifs.</a:t>
            </a:r>
            <a:endParaRPr lang="fr-FR"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9337EC46-1272-4014-A958-F57753DA73E8}" type="slidenum">
              <a:rPr lang="fr-FR" smtClean="0"/>
              <a:t>43</a:t>
            </a:fld>
            <a:endParaRPr lang="fr-FR"/>
          </a:p>
        </p:txBody>
      </p:sp>
    </p:spTree>
    <p:extLst>
      <p:ext uri="{BB962C8B-B14F-4D97-AF65-F5344CB8AC3E}">
        <p14:creationId xmlns:p14="http://schemas.microsoft.com/office/powerpoint/2010/main" val="1557754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536" y="273626"/>
            <a:ext cx="8032173" cy="6584373"/>
          </a:xfrm>
          <a:prstGeom prst="rect">
            <a:avLst/>
          </a:prstGeom>
        </p:spPr>
      </p:pic>
      <p:sp>
        <p:nvSpPr>
          <p:cNvPr id="3" name="Espace réservé du numéro de diapositive 2"/>
          <p:cNvSpPr>
            <a:spLocks noGrp="1"/>
          </p:cNvSpPr>
          <p:nvPr>
            <p:ph type="sldNum" sz="quarter" idx="12"/>
          </p:nvPr>
        </p:nvSpPr>
        <p:spPr/>
        <p:txBody>
          <a:bodyPr/>
          <a:lstStyle/>
          <a:p>
            <a:fld id="{9337EC46-1272-4014-A958-F57753DA73E8}" type="slidenum">
              <a:rPr lang="fr-FR" smtClean="0"/>
              <a:t>44</a:t>
            </a:fld>
            <a:endParaRPr lang="fr-FR"/>
          </a:p>
        </p:txBody>
      </p:sp>
    </p:spTree>
    <p:extLst>
      <p:ext uri="{BB962C8B-B14F-4D97-AF65-F5344CB8AC3E}">
        <p14:creationId xmlns:p14="http://schemas.microsoft.com/office/powerpoint/2010/main" val="3999904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064" y="2088574"/>
            <a:ext cx="11222181" cy="2554545"/>
          </a:xfrm>
          <a:prstGeom prst="rect">
            <a:avLst/>
          </a:prstGeom>
        </p:spPr>
        <p:txBody>
          <a:bodyPr wrap="square">
            <a:spAutoFit/>
          </a:bodyPr>
          <a:lstStyle/>
          <a:p>
            <a:pPr algn="ctr"/>
            <a:r>
              <a:rPr lang="fr-FR" sz="4000" b="1" dirty="0">
                <a:effectLst>
                  <a:outerShdw blurRad="38100" dist="38100" dir="2700000" algn="tl">
                    <a:srgbClr val="000000">
                      <a:alpha val="43137"/>
                    </a:srgbClr>
                  </a:outerShdw>
                </a:effectLst>
              </a:rPr>
              <a:t>Pour </a:t>
            </a:r>
            <a:r>
              <a:rPr lang="fr-FR" sz="4000" b="1" dirty="0" smtClean="0">
                <a:effectLst>
                  <a:outerShdw blurRad="38100" dist="38100" dir="2700000" algn="tl">
                    <a:srgbClr val="000000">
                      <a:alpha val="43137"/>
                    </a:srgbClr>
                  </a:outerShdw>
                </a:effectLst>
              </a:rPr>
              <a:t>rappel,  </a:t>
            </a:r>
            <a:r>
              <a:rPr lang="fr-FR" sz="4000" b="1" dirty="0">
                <a:effectLst>
                  <a:outerShdw blurRad="38100" dist="38100" dir="2700000" algn="tl">
                    <a:srgbClr val="000000">
                      <a:alpha val="43137"/>
                    </a:srgbClr>
                  </a:outerShdw>
                </a:effectLst>
              </a:rPr>
              <a:t>le Collectif SOS Retraites a appelé l’ensemble des professionnels </a:t>
            </a:r>
            <a:endParaRPr lang="fr-FR" sz="4000" b="1" dirty="0" smtClean="0">
              <a:effectLst>
                <a:outerShdw blurRad="38100" dist="38100" dir="2700000" algn="tl">
                  <a:srgbClr val="000000">
                    <a:alpha val="43137"/>
                  </a:srgbClr>
                </a:outerShdw>
              </a:effectLst>
            </a:endParaRPr>
          </a:p>
          <a:p>
            <a:pPr algn="ctr"/>
            <a:r>
              <a:rPr lang="fr-FR" sz="4000" b="1" dirty="0" smtClean="0">
                <a:effectLst>
                  <a:outerShdw blurRad="38100" dist="38100" dir="2700000" algn="tl">
                    <a:srgbClr val="000000">
                      <a:alpha val="43137"/>
                    </a:srgbClr>
                  </a:outerShdw>
                </a:effectLst>
              </a:rPr>
              <a:t>concernés </a:t>
            </a:r>
            <a:r>
              <a:rPr lang="fr-FR" sz="4000" b="1" dirty="0">
                <a:effectLst>
                  <a:outerShdw blurRad="38100" dist="38100" dir="2700000" algn="tl">
                    <a:srgbClr val="000000">
                      <a:alpha val="43137"/>
                    </a:srgbClr>
                  </a:outerShdw>
                </a:effectLst>
              </a:rPr>
              <a:t>par les régimes autonomes de </a:t>
            </a:r>
            <a:r>
              <a:rPr lang="fr-FR" sz="4000" b="1" dirty="0" smtClean="0">
                <a:effectLst>
                  <a:outerShdw blurRad="38100" dist="38100" dir="2700000" algn="tl">
                    <a:srgbClr val="000000">
                      <a:alpha val="43137"/>
                    </a:srgbClr>
                  </a:outerShdw>
                </a:effectLst>
              </a:rPr>
              <a:t>retraite  </a:t>
            </a:r>
          </a:p>
          <a:p>
            <a:pPr algn="ctr"/>
            <a:r>
              <a:rPr lang="fr-FR" sz="4000" b="1" dirty="0" smtClean="0">
                <a:effectLst>
                  <a:outerShdw blurRad="38100" dist="38100" dir="2700000" algn="tl">
                    <a:srgbClr val="000000">
                      <a:alpha val="43137"/>
                    </a:srgbClr>
                  </a:outerShdw>
                </a:effectLst>
              </a:rPr>
              <a:t>à </a:t>
            </a:r>
            <a:r>
              <a:rPr lang="fr-FR" sz="4000" b="1" dirty="0">
                <a:effectLst>
                  <a:outerShdw blurRad="38100" dist="38100" dir="2700000" algn="tl">
                    <a:srgbClr val="000000">
                      <a:alpha val="43137"/>
                    </a:srgbClr>
                  </a:outerShdw>
                </a:effectLst>
              </a:rPr>
              <a:t>cesser toute activité  </a:t>
            </a:r>
            <a:r>
              <a:rPr lang="fr-FR" sz="4000" b="1" dirty="0" smtClean="0">
                <a:effectLst>
                  <a:outerShdw blurRad="38100" dist="38100" dir="2700000" algn="tl">
                    <a:srgbClr val="000000">
                      <a:alpha val="43137"/>
                    </a:srgbClr>
                  </a:outerShdw>
                </a:effectLst>
              </a:rPr>
              <a:t>le </a:t>
            </a:r>
            <a:r>
              <a:rPr lang="fr-FR" sz="4000" b="1" dirty="0">
                <a:effectLst>
                  <a:outerShdw blurRad="38100" dist="38100" dir="2700000" algn="tl">
                    <a:srgbClr val="000000">
                      <a:alpha val="43137"/>
                    </a:srgbClr>
                  </a:outerShdw>
                </a:effectLst>
              </a:rPr>
              <a:t>3 février 2020</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228" y="83126"/>
            <a:ext cx="3429056" cy="1859973"/>
          </a:xfrm>
          <a:prstGeom prst="rect">
            <a:avLst/>
          </a:prstGeom>
        </p:spPr>
      </p:pic>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328" y="4880262"/>
            <a:ext cx="3429056" cy="1859973"/>
          </a:xfrm>
          <a:prstGeom prst="rect">
            <a:avLst/>
          </a:prstGeom>
        </p:spPr>
      </p:pic>
      <p:sp>
        <p:nvSpPr>
          <p:cNvPr id="5" name="Espace réservé du numéro de diapositive 4"/>
          <p:cNvSpPr>
            <a:spLocks noGrp="1"/>
          </p:cNvSpPr>
          <p:nvPr>
            <p:ph type="sldNum" sz="quarter" idx="12"/>
          </p:nvPr>
        </p:nvSpPr>
        <p:spPr/>
        <p:txBody>
          <a:bodyPr/>
          <a:lstStyle/>
          <a:p>
            <a:fld id="{9337EC46-1272-4014-A958-F57753DA73E8}" type="slidenum">
              <a:rPr lang="fr-FR" smtClean="0"/>
              <a:t>45</a:t>
            </a:fld>
            <a:endParaRPr lang="fr-FR"/>
          </a:p>
        </p:txBody>
      </p:sp>
    </p:spTree>
    <p:extLst>
      <p:ext uri="{BB962C8B-B14F-4D97-AF65-F5344CB8AC3E}">
        <p14:creationId xmlns:p14="http://schemas.microsoft.com/office/powerpoint/2010/main" val="1409180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2282" y="727364"/>
            <a:ext cx="11367654" cy="6001643"/>
          </a:xfrm>
          <a:prstGeom prst="rect">
            <a:avLst/>
          </a:prstGeom>
        </p:spPr>
        <p:txBody>
          <a:bodyPr wrap="square">
            <a:spAutoFit/>
          </a:bodyPr>
          <a:lstStyle/>
          <a:p>
            <a:pPr>
              <a:spcAft>
                <a:spcPts val="0"/>
              </a:spcAft>
            </a:pPr>
            <a:endParaRPr lang="fr-FR" sz="2000" dirty="0">
              <a:latin typeface="Times New Roman" panose="02020603050405020304" pitchFamily="18" charset="0"/>
              <a:ea typeface="Calibri" panose="020F0502020204030204" pitchFamily="34" charset="0"/>
            </a:endParaRPr>
          </a:p>
          <a:p>
            <a:pPr>
              <a:spcAft>
                <a:spcPts val="0"/>
              </a:spcAft>
            </a:pPr>
            <a:r>
              <a:rPr lang="fr-FR" sz="2800" dirty="0" smtClean="0">
                <a:latin typeface="Times New Roman" panose="02020603050405020304" pitchFamily="18" charset="0"/>
                <a:ea typeface="Calibri" panose="020F0502020204030204" pitchFamily="34" charset="0"/>
                <a:hlinkClick r:id="rId2"/>
              </a:rPr>
              <a:t>Liens utiles:</a:t>
            </a:r>
          </a:p>
          <a:p>
            <a:pPr>
              <a:spcAft>
                <a:spcPts val="0"/>
              </a:spcAft>
            </a:pPr>
            <a:endParaRPr lang="fr-FR" sz="1200" dirty="0" smtClean="0">
              <a:latin typeface="Times New Roman" panose="02020603050405020304" pitchFamily="18" charset="0"/>
              <a:ea typeface="Calibri" panose="020F0502020204030204" pitchFamily="34" charset="0"/>
              <a:hlinkClick r:id="rId2"/>
            </a:endParaRPr>
          </a:p>
          <a:p>
            <a:pPr>
              <a:spcAft>
                <a:spcPts val="0"/>
              </a:spcAft>
            </a:pPr>
            <a:endParaRPr lang="fr-FR" sz="1200" dirty="0">
              <a:latin typeface="Times New Roman" panose="02020603050405020304" pitchFamily="18" charset="0"/>
              <a:ea typeface="Calibri" panose="020F0502020204030204" pitchFamily="34" charset="0"/>
              <a:hlinkClick r:id="rId2"/>
            </a:endParaRPr>
          </a:p>
          <a:p>
            <a:pPr>
              <a:spcAft>
                <a:spcPts val="0"/>
              </a:spcAft>
            </a:pPr>
            <a:endParaRPr lang="fr-FR" sz="1200" dirty="0" smtClean="0">
              <a:latin typeface="Times New Roman" panose="02020603050405020304" pitchFamily="18" charset="0"/>
              <a:ea typeface="Calibri" panose="020F0502020204030204" pitchFamily="34" charset="0"/>
              <a:hlinkClick r:id="rId2"/>
            </a:endParaRPr>
          </a:p>
          <a:p>
            <a:pPr>
              <a:spcAft>
                <a:spcPts val="0"/>
              </a:spcAft>
            </a:pPr>
            <a:r>
              <a:rPr lang="fr-FR" sz="1200" dirty="0" smtClean="0">
                <a:latin typeface="Times New Roman" panose="02020603050405020304" pitchFamily="18" charset="0"/>
                <a:ea typeface="Calibri" panose="020F0502020204030204" pitchFamily="34" charset="0"/>
                <a:hlinkClick r:id="rId2"/>
              </a:rPr>
              <a:t>http</a:t>
            </a:r>
            <a:r>
              <a:rPr lang="fr-FR" sz="1200" dirty="0">
                <a:latin typeface="Times New Roman" panose="02020603050405020304" pitchFamily="18" charset="0"/>
                <a:ea typeface="Calibri" panose="020F0502020204030204" pitchFamily="34" charset="0"/>
                <a:hlinkClick r:id="rId2"/>
              </a:rPr>
              <a:t>://www.carmf.fr</a:t>
            </a:r>
            <a:r>
              <a:rPr lang="fr-FR" sz="1200" dirty="0" smtClean="0">
                <a:latin typeface="Times New Roman" panose="02020603050405020304" pitchFamily="18" charset="0"/>
                <a:ea typeface="Calibri" panose="020F0502020204030204" pitchFamily="34" charset="0"/>
                <a:hlinkClick r:id="rId2"/>
              </a:rPr>
              <a:t>/</a:t>
            </a:r>
            <a:endParaRPr lang="fr-FR" sz="1200" dirty="0" smtClean="0">
              <a:latin typeface="Times New Roman" panose="02020603050405020304" pitchFamily="18" charset="0"/>
              <a:ea typeface="Calibri" panose="020F0502020204030204" pitchFamily="34" charset="0"/>
            </a:endParaRPr>
          </a:p>
          <a:p>
            <a:pPr>
              <a:spcAft>
                <a:spcPts val="0"/>
              </a:spcAft>
            </a:pPr>
            <a:endParaRPr lang="fr-FR" sz="1200" dirty="0" smtClean="0">
              <a:latin typeface="Times New Roman" panose="02020603050405020304" pitchFamily="18" charset="0"/>
              <a:ea typeface="Calibri" panose="020F0502020204030204" pitchFamily="34" charset="0"/>
            </a:endParaRPr>
          </a:p>
          <a:p>
            <a:r>
              <a:rPr lang="fr-FR" sz="1200" dirty="0" smtClean="0">
                <a:latin typeface="Times New Roman" panose="02020603050405020304" pitchFamily="18" charset="0"/>
                <a:ea typeface="Calibri" panose="020F0502020204030204" pitchFamily="34" charset="0"/>
                <a:hlinkClick r:id="rId3"/>
              </a:rPr>
              <a:t>http</a:t>
            </a:r>
            <a:r>
              <a:rPr lang="fr-FR" sz="1200" dirty="0">
                <a:latin typeface="Times New Roman" panose="02020603050405020304" pitchFamily="18" charset="0"/>
                <a:ea typeface="Calibri" panose="020F0502020204030204" pitchFamily="34" charset="0"/>
                <a:hlinkClick r:id="rId3"/>
              </a:rPr>
              <a:t>://</a:t>
            </a:r>
            <a:r>
              <a:rPr lang="fr-FR" sz="1200" dirty="0" smtClean="0">
                <a:latin typeface="Times New Roman" panose="02020603050405020304" pitchFamily="18" charset="0"/>
                <a:ea typeface="Calibri" panose="020F0502020204030204" pitchFamily="34" charset="0"/>
                <a:hlinkClick r:id="rId3"/>
              </a:rPr>
              <a:t>www.unapl.fr/dossiers/prevoyance-retraite</a:t>
            </a:r>
            <a:endParaRPr lang="fr-FR" sz="1200" dirty="0">
              <a:latin typeface="Times New Roman" panose="02020603050405020304" pitchFamily="18" charset="0"/>
              <a:ea typeface="Calibri" panose="020F0502020204030204" pitchFamily="34" charset="0"/>
            </a:endParaRPr>
          </a:p>
          <a:p>
            <a:endParaRPr lang="fr-FR" sz="1200" dirty="0">
              <a:latin typeface="Times New Roman" panose="02020603050405020304" pitchFamily="18" charset="0"/>
              <a:ea typeface="Calibri" panose="020F0502020204030204" pitchFamily="34" charset="0"/>
            </a:endParaRPr>
          </a:p>
          <a:p>
            <a:r>
              <a:rPr lang="fr-FR" sz="1200" b="1" dirty="0">
                <a:hlinkClick r:id="rId4"/>
              </a:rPr>
              <a:t>COLLECTIF « SOS RETRAITES » Mobilisation contre la disparition des régimes de retraites autonomes</a:t>
            </a:r>
            <a:endParaRPr lang="fr-FR" sz="1200" b="1" dirty="0"/>
          </a:p>
          <a:p>
            <a:r>
              <a:rPr lang="fr-FR" sz="1200" dirty="0"/>
              <a:t>Groupe Public Facebook </a:t>
            </a:r>
            <a:r>
              <a:rPr lang="fr-FR" sz="1200" dirty="0">
                <a:hlinkClick r:id="rId5"/>
              </a:rPr>
              <a:t> https://www.facebook.com/groups/2427661490646641/?fref=nf</a:t>
            </a:r>
            <a:r>
              <a:rPr lang="fr-FR" sz="1200" dirty="0"/>
              <a:t> </a:t>
            </a:r>
          </a:p>
          <a:p>
            <a:endParaRPr lang="fr-FR" sz="1200" u="sng" dirty="0">
              <a:solidFill>
                <a:schemeClr val="accent1">
                  <a:lumMod val="75000"/>
                </a:schemeClr>
              </a:solidFill>
            </a:endParaRPr>
          </a:p>
          <a:p>
            <a:r>
              <a:rPr lang="fr-FR" sz="1200" b="1" u="sng" dirty="0">
                <a:solidFill>
                  <a:schemeClr val="accent1">
                    <a:lumMod val="75000"/>
                  </a:schemeClr>
                </a:solidFill>
              </a:rPr>
              <a:t>Pétition « Ne touchez pas aux régimes autonomes de retraite »</a:t>
            </a:r>
          </a:p>
          <a:p>
            <a:r>
              <a:rPr lang="fr-FR" sz="1200" dirty="0">
                <a:hlinkClick r:id="rId6"/>
              </a:rPr>
              <a:t>https://www.change.org/p/sos-retraite-ne-touchez-pas-aux-r%C3%A9gimes-de-retraite-autonomes</a:t>
            </a:r>
            <a:endParaRPr lang="fr-FR" sz="1200" dirty="0"/>
          </a:p>
          <a:p>
            <a:pPr>
              <a:spcAft>
                <a:spcPts val="0"/>
              </a:spcAft>
            </a:pPr>
            <a:endParaRPr lang="fr-FR" sz="1200" dirty="0">
              <a:latin typeface="Times New Roman" panose="02020603050405020304" pitchFamily="18" charset="0"/>
              <a:ea typeface="Calibri" panose="020F0502020204030204" pitchFamily="34" charset="0"/>
            </a:endParaRPr>
          </a:p>
          <a:p>
            <a:pPr>
              <a:spcAft>
                <a:spcPts val="0"/>
              </a:spcAft>
            </a:pPr>
            <a:r>
              <a:rPr lang="fr-FR" sz="1200" u="sng" dirty="0" smtClean="0">
                <a:solidFill>
                  <a:srgbClr val="0000FF"/>
                </a:solidFill>
                <a:effectLst/>
                <a:latin typeface="Times New Roman" panose="02020603050405020304" pitchFamily="18" charset="0"/>
                <a:ea typeface="Times New Roman" panose="02020603050405020304" pitchFamily="18" charset="0"/>
                <a:hlinkClick r:id="rId7"/>
              </a:rPr>
              <a:t>https://www.legeneraliste.fr/actualites/article/2019/11/07/retraites-jean-paul-delevoye-tente-de-rassurer-les-syndicats-avec-de-premieres-simulations_320311?xtor=EPR-2-%5BNL_info_du_jour%5D-20191107&amp;utm_campaign=NL_infodujour&amp;utm_source=gene&amp;utm_content=20191107&amp;utm_medium=newsletter</a:t>
            </a:r>
            <a:endParaRPr lang="fr-FR" sz="1200" u="sng" dirty="0" smtClean="0">
              <a:solidFill>
                <a:srgbClr val="0000FF"/>
              </a:solidFill>
              <a:effectLst/>
              <a:latin typeface="Times New Roman" panose="02020603050405020304" pitchFamily="18" charset="0"/>
              <a:ea typeface="Times New Roman" panose="02020603050405020304" pitchFamily="18" charset="0"/>
            </a:endParaRPr>
          </a:p>
          <a:p>
            <a:pPr>
              <a:spcAft>
                <a:spcPts val="0"/>
              </a:spcAft>
            </a:pPr>
            <a:endParaRPr lang="fr-FR" sz="1200" dirty="0" smtClean="0">
              <a:effectLst/>
              <a:latin typeface="Times New Roman" panose="02020603050405020304" pitchFamily="18" charset="0"/>
              <a:ea typeface="Calibri" panose="020F0502020204030204" pitchFamily="34" charset="0"/>
            </a:endParaRPr>
          </a:p>
          <a:p>
            <a:pPr>
              <a:spcAft>
                <a:spcPts val="0"/>
              </a:spcAft>
            </a:pPr>
            <a:r>
              <a:rPr lang="fr-FR" sz="1200" dirty="0" smtClean="0">
                <a:effectLst/>
                <a:latin typeface="Times New Roman" panose="02020603050405020304" pitchFamily="18" charset="0"/>
                <a:ea typeface="Times New Roman" panose="02020603050405020304" pitchFamily="18" charset="0"/>
              </a:rPr>
              <a:t> </a:t>
            </a:r>
            <a:r>
              <a:rPr lang="fr-FR" sz="1200" u="sng" dirty="0" smtClean="0">
                <a:solidFill>
                  <a:srgbClr val="0000FF"/>
                </a:solidFill>
                <a:effectLst/>
                <a:latin typeface="Times New Roman" panose="02020603050405020304" pitchFamily="18" charset="0"/>
                <a:ea typeface="Times New Roman" panose="02020603050405020304" pitchFamily="18" charset="0"/>
                <a:hlinkClick r:id="rId8"/>
              </a:rPr>
              <a:t>https://www.lequotidiendumedecin.fr/liberal/retraite/reformes-des-retraites-les-simulations-favorables-de-delevoye-laissent-les-syndicats-medicaux?xtor=EPR-1-%5BNL_derniere_heure%5D-%5B20191107%5D&amp;utm_content=20191107&amp;utm_campaign=NL_derniereheure&amp;utm_medium=newsletter&amp;utm_source=qdm</a:t>
            </a:r>
            <a:endParaRPr lang="fr-FR" sz="1200" u="sng" dirty="0" smtClean="0">
              <a:solidFill>
                <a:srgbClr val="0000FF"/>
              </a:solidFill>
              <a:effectLst/>
              <a:latin typeface="Times New Roman" panose="02020603050405020304" pitchFamily="18" charset="0"/>
              <a:ea typeface="Times New Roman" panose="02020603050405020304" pitchFamily="18" charset="0"/>
            </a:endParaRPr>
          </a:p>
          <a:p>
            <a:pPr>
              <a:spcAft>
                <a:spcPts val="0"/>
              </a:spcAft>
            </a:pPr>
            <a:endParaRPr lang="fr-FR" sz="1200" u="sng" dirty="0">
              <a:solidFill>
                <a:srgbClr val="0000FF"/>
              </a:solidFill>
              <a:latin typeface="Times New Roman" panose="02020603050405020304" pitchFamily="18" charset="0"/>
              <a:ea typeface="Calibri" panose="020F0502020204030204" pitchFamily="34" charset="0"/>
            </a:endParaRPr>
          </a:p>
          <a:p>
            <a:pPr>
              <a:spcAft>
                <a:spcPts val="0"/>
              </a:spcAft>
            </a:pPr>
            <a:r>
              <a:rPr lang="fr-FR" sz="1200" dirty="0">
                <a:latin typeface="Times New Roman" panose="02020603050405020304" pitchFamily="18" charset="0"/>
                <a:ea typeface="Calibri" panose="020F0502020204030204" pitchFamily="34" charset="0"/>
                <a:hlinkClick r:id="rId9"/>
              </a:rPr>
              <a:t>https://</a:t>
            </a:r>
            <a:r>
              <a:rPr lang="fr-FR" sz="1200" dirty="0" smtClean="0">
                <a:latin typeface="Times New Roman" panose="02020603050405020304" pitchFamily="18" charset="0"/>
                <a:ea typeface="Calibri" panose="020F0502020204030204" pitchFamily="34" charset="0"/>
                <a:hlinkClick r:id="rId9"/>
              </a:rPr>
              <a:t>www.retraite.com/dossier-retraite/quelle-est-la-retraite-moyenne-en-france.html</a:t>
            </a:r>
            <a:endParaRPr lang="fr-FR" sz="1200" dirty="0" smtClean="0">
              <a:latin typeface="Times New Roman" panose="02020603050405020304" pitchFamily="18" charset="0"/>
              <a:ea typeface="Calibri" panose="020F0502020204030204" pitchFamily="34" charset="0"/>
            </a:endParaRPr>
          </a:p>
          <a:p>
            <a:pPr>
              <a:spcAft>
                <a:spcPts val="0"/>
              </a:spcAft>
            </a:pPr>
            <a:endParaRPr lang="fr-FR" sz="1200" dirty="0">
              <a:latin typeface="Times New Roman" panose="02020603050405020304" pitchFamily="18" charset="0"/>
              <a:ea typeface="Calibri" panose="020F0502020204030204" pitchFamily="34" charset="0"/>
            </a:endParaRPr>
          </a:p>
          <a:p>
            <a:pPr>
              <a:spcAft>
                <a:spcPts val="0"/>
              </a:spcAft>
            </a:pPr>
            <a:r>
              <a:rPr lang="fr-FR" sz="1200" dirty="0">
                <a:latin typeface="Times New Roman" panose="02020603050405020304" pitchFamily="18" charset="0"/>
                <a:ea typeface="Calibri" panose="020F0502020204030204" pitchFamily="34" charset="0"/>
                <a:hlinkClick r:id="rId10"/>
              </a:rPr>
              <a:t>https://www.facebook.com/fakirtoulouse/videos/1270909043101419/UzpfSTEwMDAxNjI2ODUyMjUxNjpWSzoyNjczNDQ3MjQyNzM0NzMw/?</a:t>
            </a:r>
            <a:r>
              <a:rPr lang="fr-FR" sz="1200" dirty="0" smtClean="0">
                <a:latin typeface="Times New Roman" panose="02020603050405020304" pitchFamily="18" charset="0"/>
                <a:ea typeface="Calibri" panose="020F0502020204030204" pitchFamily="34" charset="0"/>
                <a:hlinkClick r:id="rId10"/>
              </a:rPr>
              <a:t>fref=nf</a:t>
            </a:r>
            <a:endParaRPr lang="fr-FR" sz="1200" dirty="0" smtClean="0">
              <a:latin typeface="Times New Roman" panose="02020603050405020304" pitchFamily="18" charset="0"/>
              <a:ea typeface="Calibri" panose="020F0502020204030204" pitchFamily="34" charset="0"/>
            </a:endParaRPr>
          </a:p>
          <a:p>
            <a:pPr>
              <a:spcAft>
                <a:spcPts val="0"/>
              </a:spcAft>
            </a:pPr>
            <a:endParaRPr lang="fr-FR" sz="1200" dirty="0">
              <a:latin typeface="Times New Roman" panose="02020603050405020304" pitchFamily="18" charset="0"/>
              <a:ea typeface="Calibri" panose="020F0502020204030204" pitchFamily="34" charset="0"/>
            </a:endParaRPr>
          </a:p>
          <a:p>
            <a:pPr>
              <a:spcAft>
                <a:spcPts val="0"/>
              </a:spcAft>
            </a:pPr>
            <a:endParaRPr lang="fr-FR" sz="1200" dirty="0">
              <a:latin typeface="Times New Roman" panose="02020603050405020304" pitchFamily="18" charset="0"/>
              <a:ea typeface="Calibri" panose="020F0502020204030204" pitchFamily="34" charset="0"/>
            </a:endParaRPr>
          </a:p>
          <a:p>
            <a:pPr>
              <a:spcAft>
                <a:spcPts val="0"/>
              </a:spcAft>
            </a:pPr>
            <a:endParaRPr lang="fr-FR" sz="1200" dirty="0" smtClean="0">
              <a:latin typeface="Times New Roman" panose="02020603050405020304" pitchFamily="18" charset="0"/>
              <a:ea typeface="Calibri" panose="020F0502020204030204" pitchFamily="34" charset="0"/>
            </a:endParaRPr>
          </a:p>
          <a:p>
            <a:pPr>
              <a:spcAft>
                <a:spcPts val="0"/>
              </a:spcAft>
            </a:pPr>
            <a:endParaRPr lang="fr-FR" sz="1200" dirty="0" smtClean="0">
              <a:latin typeface="Times New Roman" panose="02020603050405020304" pitchFamily="18" charset="0"/>
              <a:ea typeface="Calibri" panose="020F0502020204030204" pitchFamily="34" charset="0"/>
            </a:endParaRPr>
          </a:p>
          <a:p>
            <a:pPr>
              <a:spcAft>
                <a:spcPts val="0"/>
              </a:spcAft>
            </a:pPr>
            <a:endParaRPr lang="fr-FR" sz="1200" dirty="0">
              <a:effectLst/>
              <a:latin typeface="Times New Roman" panose="02020603050405020304" pitchFamily="18" charset="0"/>
              <a:ea typeface="Calibri" panose="020F0502020204030204" pitchFamily="34" charset="0"/>
            </a:endParaRPr>
          </a:p>
        </p:txBody>
      </p:sp>
      <p:sp>
        <p:nvSpPr>
          <p:cNvPr id="2" name="Espace réservé du numéro de diapositive 1"/>
          <p:cNvSpPr>
            <a:spLocks noGrp="1"/>
          </p:cNvSpPr>
          <p:nvPr>
            <p:ph type="sldNum" sz="quarter" idx="12"/>
          </p:nvPr>
        </p:nvSpPr>
        <p:spPr/>
        <p:txBody>
          <a:bodyPr/>
          <a:lstStyle/>
          <a:p>
            <a:fld id="{9337EC46-1272-4014-A958-F57753DA73E8}" type="slidenum">
              <a:rPr lang="fr-FR" smtClean="0"/>
              <a:t>46</a:t>
            </a:fld>
            <a:endParaRPr lang="fr-FR"/>
          </a:p>
        </p:txBody>
      </p:sp>
    </p:spTree>
    <p:extLst>
      <p:ext uri="{BB962C8B-B14F-4D97-AF65-F5344CB8AC3E}">
        <p14:creationId xmlns:p14="http://schemas.microsoft.com/office/powerpoint/2010/main" val="38455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47</a:t>
            </a:fld>
            <a:endParaRPr lang="fr-FR"/>
          </a:p>
        </p:txBody>
      </p:sp>
      <p:sp>
        <p:nvSpPr>
          <p:cNvPr id="3" name="Rectangle 2"/>
          <p:cNvSpPr/>
          <p:nvPr/>
        </p:nvSpPr>
        <p:spPr>
          <a:xfrm>
            <a:off x="72736" y="1122218"/>
            <a:ext cx="11450781" cy="2862322"/>
          </a:xfrm>
          <a:prstGeom prst="rect">
            <a:avLst/>
          </a:prstGeom>
        </p:spPr>
        <p:txBody>
          <a:bodyPr wrap="square">
            <a:spAutoFit/>
          </a:bodyPr>
          <a:lstStyle/>
          <a:p>
            <a:r>
              <a:rPr lang="fr-FR" u="sng" dirty="0"/>
              <a:t>Réforme applicable à partir de la génération née en 1975</a:t>
            </a:r>
          </a:p>
          <a:p>
            <a:endParaRPr lang="fr-FR" u="sng" dirty="0"/>
          </a:p>
          <a:p>
            <a:r>
              <a:rPr lang="fr-FR" u="sng" dirty="0"/>
              <a:t>Age pivot de 64 ans avec âge légal maintenu à 62 ans</a:t>
            </a:r>
            <a:r>
              <a:rPr lang="fr-FR" dirty="0"/>
              <a:t> (système de bonus-malus fixé par les partenaires sociaux)</a:t>
            </a:r>
          </a:p>
          <a:p>
            <a:endParaRPr lang="fr-FR" u="sng" dirty="0"/>
          </a:p>
          <a:p>
            <a:r>
              <a:rPr lang="fr-FR" u="sng" dirty="0" smtClean="0"/>
              <a:t>En </a:t>
            </a:r>
            <a:r>
              <a:rPr lang="fr-FR" u="sng" dirty="0"/>
              <a:t>finir avec les régimes </a:t>
            </a:r>
            <a:r>
              <a:rPr lang="fr-FR" u="sng" dirty="0" smtClean="0"/>
              <a:t>spéciaux</a:t>
            </a:r>
          </a:p>
          <a:p>
            <a:endParaRPr lang="fr-FR" u="sng" dirty="0"/>
          </a:p>
          <a:p>
            <a:r>
              <a:rPr lang="fr-FR" u="sng" dirty="0" smtClean="0"/>
              <a:t>Édouard </a:t>
            </a:r>
            <a:r>
              <a:rPr lang="fr-FR" u="sng" dirty="0"/>
              <a:t>Philippe </a:t>
            </a:r>
            <a:r>
              <a:rPr lang="fr-FR" u="sng" dirty="0" smtClean="0"/>
              <a:t>tente de rassurer </a:t>
            </a:r>
            <a:r>
              <a:rPr lang="fr-FR" dirty="0" smtClean="0"/>
              <a:t>: «</a:t>
            </a:r>
            <a:r>
              <a:rPr lang="fr-FR" dirty="0"/>
              <a:t> </a:t>
            </a:r>
            <a:r>
              <a:rPr lang="fr-FR" i="1" dirty="0"/>
              <a:t>Les réserves resteront dans les caisses des professions concernées et auront vocation à accompagner la transition vers le système </a:t>
            </a:r>
            <a:r>
              <a:rPr lang="fr-FR" i="1" dirty="0" smtClean="0"/>
              <a:t>universel. </a:t>
            </a:r>
            <a:r>
              <a:rPr lang="fr-FR" i="1" dirty="0"/>
              <a:t>Il n’y aura pas de </a:t>
            </a:r>
            <a:r>
              <a:rPr lang="fr-FR" i="1" dirty="0" smtClean="0"/>
              <a:t>siphonage</a:t>
            </a:r>
            <a:r>
              <a:rPr lang="fr-FR" i="1" dirty="0"/>
              <a:t>, ni de hold-up.</a:t>
            </a:r>
            <a:r>
              <a:rPr lang="fr-FR" dirty="0"/>
              <a:t> </a:t>
            </a:r>
            <a:r>
              <a:rPr lang="fr-FR" dirty="0" smtClean="0"/>
              <a:t>»</a:t>
            </a:r>
            <a:endParaRPr lang="fr-FR" dirty="0"/>
          </a:p>
          <a:p>
            <a:r>
              <a:rPr lang="fr-FR" dirty="0" smtClean="0"/>
              <a:t> Réponse du Dr</a:t>
            </a:r>
            <a:r>
              <a:rPr lang="fr-FR" dirty="0"/>
              <a:t> Jérôme Marty, président de </a:t>
            </a:r>
            <a:r>
              <a:rPr lang="fr-FR" dirty="0" smtClean="0"/>
              <a:t>l'UFML-S sur Twitter:  « Les </a:t>
            </a:r>
            <a:r>
              <a:rPr lang="fr-FR" dirty="0"/>
              <a:t>réserves des professions libérales et indépendantes </a:t>
            </a:r>
            <a:r>
              <a:rPr lang="fr-FR" i="1" dirty="0"/>
              <a:t> </a:t>
            </a:r>
            <a:r>
              <a:rPr lang="fr-FR" i="1" dirty="0" smtClean="0"/>
              <a:t>vont être </a:t>
            </a:r>
            <a:r>
              <a:rPr lang="fr-FR" i="1" dirty="0"/>
              <a:t>détournées de leur fonction »</a:t>
            </a:r>
            <a:r>
              <a:rPr lang="fr-FR" dirty="0"/>
              <a:t> puisqu'elles </a:t>
            </a:r>
            <a:r>
              <a:rPr lang="fr-FR" dirty="0" smtClean="0"/>
              <a:t>seront </a:t>
            </a:r>
            <a:r>
              <a:rPr lang="fr-FR" dirty="0"/>
              <a:t>dédiées à la transition et non aux </a:t>
            </a:r>
            <a:r>
              <a:rPr lang="fr-FR" dirty="0" smtClean="0"/>
              <a:t>pensions »</a:t>
            </a:r>
            <a:endParaRPr lang="fr-FR" dirty="0"/>
          </a:p>
        </p:txBody>
      </p:sp>
      <p:sp>
        <p:nvSpPr>
          <p:cNvPr id="4" name="Rectangle 3"/>
          <p:cNvSpPr/>
          <p:nvPr/>
        </p:nvSpPr>
        <p:spPr>
          <a:xfrm>
            <a:off x="2088573" y="176645"/>
            <a:ext cx="7055427" cy="461665"/>
          </a:xfrm>
          <a:prstGeom prst="rect">
            <a:avLst/>
          </a:prstGeom>
        </p:spPr>
        <p:txBody>
          <a:bodyPr wrap="square">
            <a:spAutoFit/>
          </a:bodyPr>
          <a:lstStyle/>
          <a:p>
            <a:r>
              <a:rPr lang="fr-FR" sz="2400" u="sng" dirty="0" smtClean="0">
                <a:effectLst>
                  <a:outerShdw blurRad="38100" dist="38100" dir="2700000" algn="tl">
                    <a:srgbClr val="000000">
                      <a:alpha val="43137"/>
                    </a:srgbClr>
                  </a:outerShdw>
                </a:effectLst>
              </a:rPr>
              <a:t>Discours du premier ministre le mercredi 11/12/2019:</a:t>
            </a:r>
            <a:endParaRPr lang="fr-FR" sz="2400" u="sng" dirty="0">
              <a:effectLst>
                <a:outerShdw blurRad="38100" dist="38100" dir="2700000" algn="tl">
                  <a:srgbClr val="000000">
                    <a:alpha val="43137"/>
                  </a:srgbClr>
                </a:outerShdw>
              </a:effectLst>
            </a:endParaRPr>
          </a:p>
        </p:txBody>
      </p:sp>
      <p:sp>
        <p:nvSpPr>
          <p:cNvPr id="6" name="Rectangle 5"/>
          <p:cNvSpPr/>
          <p:nvPr/>
        </p:nvSpPr>
        <p:spPr>
          <a:xfrm>
            <a:off x="93518" y="4042064"/>
            <a:ext cx="11149446" cy="2862322"/>
          </a:xfrm>
          <a:prstGeom prst="rect">
            <a:avLst/>
          </a:prstGeom>
        </p:spPr>
        <p:txBody>
          <a:bodyPr wrap="square">
            <a:spAutoFit/>
          </a:bodyPr>
          <a:lstStyle/>
          <a:p>
            <a:r>
              <a:rPr lang="fr-FR" u="sng" dirty="0"/>
              <a:t>Édouard Philippe </a:t>
            </a:r>
            <a:r>
              <a:rPr lang="fr-FR" u="sng" dirty="0" smtClean="0"/>
              <a:t>maintient le seuil </a:t>
            </a:r>
            <a:r>
              <a:rPr lang="fr-FR" u="sng" dirty="0"/>
              <a:t>de 3 </a:t>
            </a:r>
            <a:r>
              <a:rPr lang="fr-FR" u="sng" dirty="0" smtClean="0"/>
              <a:t>PASS:</a:t>
            </a:r>
          </a:p>
          <a:p>
            <a:r>
              <a:rPr lang="fr-FR" dirty="0" smtClean="0"/>
              <a:t>1 </a:t>
            </a:r>
            <a:r>
              <a:rPr lang="fr-FR" dirty="0"/>
              <a:t>PASS </a:t>
            </a:r>
            <a:r>
              <a:rPr lang="fr-FR" dirty="0" smtClean="0"/>
              <a:t>sera le  </a:t>
            </a:r>
            <a:r>
              <a:rPr lang="fr-FR" dirty="0"/>
              <a:t>seuil de revenus sous lequel le taux de cotisation sera le même pour tous les Français (28,12 %) </a:t>
            </a:r>
            <a:endParaRPr lang="fr-FR" dirty="0" smtClean="0"/>
          </a:p>
          <a:p>
            <a:r>
              <a:rPr lang="fr-FR" dirty="0"/>
              <a:t>A</a:t>
            </a:r>
            <a:r>
              <a:rPr lang="fr-FR" dirty="0" smtClean="0"/>
              <a:t>u-delà des seuils de 2 et 3 PASS </a:t>
            </a:r>
            <a:r>
              <a:rPr lang="fr-FR" dirty="0"/>
              <a:t>prévus par la réforme, l</a:t>
            </a:r>
            <a:r>
              <a:rPr lang="fr-FR" dirty="0" smtClean="0"/>
              <a:t>e taux de cotisation sera </a:t>
            </a:r>
            <a:r>
              <a:rPr lang="fr-FR" dirty="0"/>
              <a:t> </a:t>
            </a:r>
            <a:r>
              <a:rPr lang="fr-FR" dirty="0" smtClean="0"/>
              <a:t>certes plus </a:t>
            </a:r>
            <a:r>
              <a:rPr lang="fr-FR" dirty="0"/>
              <a:t>faible </a:t>
            </a:r>
            <a:r>
              <a:rPr lang="fr-FR" dirty="0" smtClean="0"/>
              <a:t>mais la  baisse des pensions sera plus importante.  </a:t>
            </a:r>
            <a:r>
              <a:rPr lang="fr-FR" i="1" dirty="0" smtClean="0"/>
              <a:t>«</a:t>
            </a:r>
            <a:r>
              <a:rPr lang="fr-FR" i="1" dirty="0"/>
              <a:t> Faut-il renoncer à la solidarité pour les 1 % qui peuvent par ailleurs prendre un complément individuel ? »</a:t>
            </a:r>
            <a:r>
              <a:rPr lang="fr-FR" dirty="0"/>
              <a:t>, </a:t>
            </a:r>
            <a:r>
              <a:rPr lang="fr-FR" dirty="0" smtClean="0"/>
              <a:t>s’interrogeait Jean-Paul Delevoye (qui a démissionné tout récemment de </a:t>
            </a:r>
            <a:r>
              <a:rPr lang="fr-FR" dirty="0"/>
              <a:t>son poste </a:t>
            </a:r>
            <a:r>
              <a:rPr lang="fr-FR" dirty="0" smtClean="0"/>
              <a:t>d’administrateur </a:t>
            </a:r>
            <a:r>
              <a:rPr lang="fr-FR" dirty="0"/>
              <a:t>de l’Institut de formation de la profession de l’assurance (</a:t>
            </a:r>
            <a:r>
              <a:rPr lang="fr-FR" dirty="0" err="1"/>
              <a:t>Ifpass</a:t>
            </a:r>
            <a:r>
              <a:rPr lang="fr-FR" dirty="0" smtClean="0"/>
              <a:t>)…)</a:t>
            </a:r>
          </a:p>
          <a:p>
            <a:r>
              <a:rPr lang="fr-FR" dirty="0" smtClean="0"/>
              <a:t>Ce maintien des 3 PASS condamne les caisses autonomes.</a:t>
            </a:r>
          </a:p>
          <a:p>
            <a:endParaRPr lang="fr-FR" dirty="0"/>
          </a:p>
          <a:p>
            <a:r>
              <a:rPr lang="fr-FR" u="sng" dirty="0"/>
              <a:t>Édouard Philippe </a:t>
            </a:r>
            <a:r>
              <a:rPr lang="fr-FR" u="sng" dirty="0" smtClean="0"/>
              <a:t>promet</a:t>
            </a:r>
            <a:r>
              <a:rPr lang="fr-FR" dirty="0" smtClean="0"/>
              <a:t> une compensations par une réforme de la CSG et des cotisations vieillesse des indépendants</a:t>
            </a:r>
          </a:p>
          <a:p>
            <a:endParaRPr lang="fr-FR" u="sng" dirty="0" smtClean="0"/>
          </a:p>
        </p:txBody>
      </p:sp>
    </p:spTree>
    <p:extLst>
      <p:ext uri="{BB962C8B-B14F-4D97-AF65-F5344CB8AC3E}">
        <p14:creationId xmlns:p14="http://schemas.microsoft.com/office/powerpoint/2010/main" val="254746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48</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08" y="133817"/>
            <a:ext cx="6847609" cy="6495584"/>
          </a:xfrm>
          <a:prstGeom prst="rect">
            <a:avLst/>
          </a:prstGeom>
        </p:spPr>
      </p:pic>
    </p:spTree>
    <p:extLst>
      <p:ext uri="{BB962C8B-B14F-4D97-AF65-F5344CB8AC3E}">
        <p14:creationId xmlns:p14="http://schemas.microsoft.com/office/powerpoint/2010/main" val="276348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5</a:t>
            </a:fld>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286" y="127320"/>
            <a:ext cx="11560683" cy="6495057"/>
          </a:xfrm>
          <a:prstGeom prst="rect">
            <a:avLst/>
          </a:prstGeom>
        </p:spPr>
      </p:pic>
    </p:spTree>
    <p:extLst>
      <p:ext uri="{BB962C8B-B14F-4D97-AF65-F5344CB8AC3E}">
        <p14:creationId xmlns:p14="http://schemas.microsoft.com/office/powerpoint/2010/main" val="73165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6</a:t>
            </a:fld>
            <a:endParaRPr lang="fr-FR"/>
          </a:p>
        </p:txBody>
      </p:sp>
      <p:sp>
        <p:nvSpPr>
          <p:cNvPr id="3" name="Rectangle 2"/>
          <p:cNvSpPr/>
          <p:nvPr/>
        </p:nvSpPr>
        <p:spPr>
          <a:xfrm>
            <a:off x="555586" y="763929"/>
            <a:ext cx="11343190" cy="1631216"/>
          </a:xfrm>
          <a:prstGeom prst="rect">
            <a:avLst/>
          </a:prstGeom>
        </p:spPr>
        <p:txBody>
          <a:bodyPr wrap="square">
            <a:spAutoFit/>
          </a:bodyPr>
          <a:lstStyle/>
          <a:p>
            <a:endParaRPr lang="fr-FR" dirty="0"/>
          </a:p>
          <a:p>
            <a:pPr marL="285750" indent="-285750">
              <a:buFont typeface="Wingdings" panose="05000000000000000000" pitchFamily="2" charset="2"/>
              <a:buChar char="§"/>
            </a:pPr>
            <a:r>
              <a:rPr lang="fr-FR" sz="2400" b="1" u="sng" dirty="0">
                <a:solidFill>
                  <a:srgbClr val="FF0000"/>
                </a:solidFill>
              </a:rPr>
              <a:t>La poursuite d’un système par répartition </a:t>
            </a:r>
            <a:endParaRPr lang="fr-FR" sz="2400" b="1" u="sng" dirty="0" smtClean="0">
              <a:solidFill>
                <a:srgbClr val="FF0000"/>
              </a:solidFill>
            </a:endParaRPr>
          </a:p>
          <a:p>
            <a:r>
              <a:rPr lang="fr-FR" sz="2000" dirty="0" smtClean="0"/>
              <a:t>mais </a:t>
            </a:r>
            <a:r>
              <a:rPr lang="fr-FR" sz="2000" dirty="0"/>
              <a:t>la probable baisse du montant des pensions incitera à la </a:t>
            </a:r>
            <a:r>
              <a:rPr lang="fr-FR" sz="2000" dirty="0" smtClean="0"/>
              <a:t>capitalisation pour un bon nombre de travailleurs… ceux qui le pourront du moins !</a:t>
            </a:r>
            <a:endParaRPr lang="fr-FR" sz="2000" b="1" u="sng" dirty="0"/>
          </a:p>
          <a:p>
            <a:pPr marL="342900" indent="-342900">
              <a:buFont typeface="Wingdings" panose="05000000000000000000" pitchFamily="2" charset="2"/>
              <a:buChar char="§"/>
            </a:pPr>
            <a:endParaRPr lang="fr-FR" dirty="0"/>
          </a:p>
        </p:txBody>
      </p:sp>
      <p:sp>
        <p:nvSpPr>
          <p:cNvPr id="4" name="Rectangle 3"/>
          <p:cNvSpPr/>
          <p:nvPr/>
        </p:nvSpPr>
        <p:spPr>
          <a:xfrm>
            <a:off x="1331089" y="150471"/>
            <a:ext cx="9363919" cy="461665"/>
          </a:xfrm>
          <a:prstGeom prst="rect">
            <a:avLst/>
          </a:prstGeom>
        </p:spPr>
        <p:txBody>
          <a:bodyPr wrap="square">
            <a:spAutoFit/>
          </a:bodyPr>
          <a:lstStyle/>
          <a:p>
            <a:pPr algn="ctr"/>
            <a:r>
              <a:rPr lang="fr-FR" sz="2400" b="1" u="sng" dirty="0">
                <a:effectLst>
                  <a:outerShdw blurRad="38100" dist="38100" dir="2700000" algn="tl">
                    <a:srgbClr val="000000">
                      <a:alpha val="43137"/>
                    </a:srgbClr>
                  </a:outerShdw>
                </a:effectLst>
              </a:rPr>
              <a:t>PROPOSITIONS DU </a:t>
            </a:r>
            <a:r>
              <a:rPr lang="fr-FR" sz="2400" b="1" u="sng" dirty="0" smtClean="0">
                <a:effectLst>
                  <a:outerShdw blurRad="38100" dist="38100" dir="2700000" algn="tl">
                    <a:srgbClr val="000000">
                      <a:alpha val="43137"/>
                    </a:srgbClr>
                  </a:outerShdw>
                </a:effectLst>
              </a:rPr>
              <a:t>GOUVERNEMENT </a:t>
            </a:r>
            <a:r>
              <a:rPr lang="fr-FR" sz="2400" b="1" u="sng" dirty="0">
                <a:effectLst>
                  <a:outerShdw blurRad="38100" dist="38100" dir="2700000" algn="tl">
                    <a:srgbClr val="000000">
                      <a:alpha val="43137"/>
                    </a:srgbClr>
                  </a:outerShdw>
                </a:effectLst>
              </a:rPr>
              <a:t>POUR SA REFORME </a:t>
            </a:r>
            <a:r>
              <a:rPr lang="fr-FR" sz="2400" b="1" u="sng" dirty="0" smtClean="0">
                <a:effectLst>
                  <a:outerShdw blurRad="38100" dist="38100" dir="2700000" algn="tl">
                    <a:srgbClr val="000000">
                      <a:alpha val="43137"/>
                    </a:srgbClr>
                  </a:outerShdw>
                </a:effectLst>
              </a:rPr>
              <a:t>(2 </a:t>
            </a:r>
            <a:r>
              <a:rPr lang="fr-FR" sz="2400" b="1" u="sng" dirty="0">
                <a:effectLst>
                  <a:outerShdw blurRad="38100" dist="38100" dir="2700000" algn="tl">
                    <a:srgbClr val="000000">
                      <a:alpha val="43137"/>
                    </a:srgbClr>
                  </a:outerShdw>
                </a:effectLst>
              </a:rPr>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349" y="1760322"/>
            <a:ext cx="6771190" cy="5322226"/>
          </a:xfrm>
          <a:prstGeom prst="rect">
            <a:avLst/>
          </a:prstGeom>
        </p:spPr>
      </p:pic>
    </p:spTree>
    <p:extLst>
      <p:ext uri="{BB962C8B-B14F-4D97-AF65-F5344CB8AC3E}">
        <p14:creationId xmlns:p14="http://schemas.microsoft.com/office/powerpoint/2010/main" val="33108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7</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858" y="2232380"/>
            <a:ext cx="5173882" cy="4228881"/>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227"/>
            <a:ext cx="5085698" cy="6635773"/>
          </a:xfrm>
          <a:prstGeom prst="rect">
            <a:avLst/>
          </a:prstGeom>
        </p:spPr>
      </p:pic>
      <p:sp>
        <p:nvSpPr>
          <p:cNvPr id="5" name="Rectangle 4"/>
          <p:cNvSpPr/>
          <p:nvPr/>
        </p:nvSpPr>
        <p:spPr>
          <a:xfrm>
            <a:off x="4930815" y="208344"/>
            <a:ext cx="7176304" cy="400110"/>
          </a:xfrm>
          <a:prstGeom prst="rect">
            <a:avLst/>
          </a:prstGeom>
        </p:spPr>
        <p:txBody>
          <a:bodyPr wrap="square">
            <a:spAutoFit/>
          </a:bodyPr>
          <a:lstStyle/>
          <a:p>
            <a:pPr algn="ctr"/>
            <a:r>
              <a:rPr lang="fr-FR" sz="2000" b="1" u="sng" dirty="0">
                <a:effectLst>
                  <a:outerShdw blurRad="38100" dist="38100" dir="2700000" algn="tl">
                    <a:srgbClr val="000000">
                      <a:alpha val="43137"/>
                    </a:srgbClr>
                  </a:outerShdw>
                </a:effectLst>
              </a:rPr>
              <a:t>PROPOSITIONS DU GOUVERNEMENT POUR SA REFORME (3 ) :</a:t>
            </a:r>
          </a:p>
        </p:txBody>
      </p:sp>
      <p:sp>
        <p:nvSpPr>
          <p:cNvPr id="6" name="Rectangle 5"/>
          <p:cNvSpPr/>
          <p:nvPr/>
        </p:nvSpPr>
        <p:spPr>
          <a:xfrm>
            <a:off x="4953965" y="694481"/>
            <a:ext cx="7338349" cy="1323439"/>
          </a:xfrm>
          <a:prstGeom prst="rect">
            <a:avLst/>
          </a:prstGeom>
        </p:spPr>
        <p:txBody>
          <a:bodyPr wrap="square">
            <a:spAutoFit/>
          </a:bodyPr>
          <a:lstStyle/>
          <a:p>
            <a:pPr marL="342900" indent="-342900">
              <a:buFont typeface="Wingdings" panose="05000000000000000000" pitchFamily="2" charset="2"/>
              <a:buChar char="§"/>
            </a:pPr>
            <a:r>
              <a:rPr lang="fr-FR" sz="2400" b="1" u="sng" dirty="0">
                <a:solidFill>
                  <a:srgbClr val="FF0000"/>
                </a:solidFill>
              </a:rPr>
              <a:t>Un minimum de pension rehaussé</a:t>
            </a:r>
            <a:r>
              <a:rPr lang="fr-FR" sz="2400" u="sng" dirty="0">
                <a:solidFill>
                  <a:srgbClr val="FF0000"/>
                </a:solidFill>
              </a:rPr>
              <a:t> </a:t>
            </a:r>
            <a:r>
              <a:rPr lang="fr-FR" sz="2400" u="sng" dirty="0" smtClean="0">
                <a:solidFill>
                  <a:srgbClr val="FF0000"/>
                </a:solidFill>
              </a:rPr>
              <a:t>:</a:t>
            </a:r>
          </a:p>
          <a:p>
            <a:r>
              <a:rPr lang="fr-FR" sz="2000" dirty="0" smtClean="0"/>
              <a:t>(mais pas pour tout le monde ?) </a:t>
            </a:r>
            <a:r>
              <a:rPr lang="fr-FR" dirty="0" smtClean="0">
                <a:solidFill>
                  <a:srgbClr val="FF0000"/>
                </a:solidFill>
              </a:rPr>
              <a:t>: </a:t>
            </a:r>
            <a:r>
              <a:rPr lang="fr-FR" dirty="0"/>
              <a:t>L’objectif est que la pension minimum puisse </a:t>
            </a:r>
            <a:r>
              <a:rPr lang="fr-FR" b="1" dirty="0"/>
              <a:t>atteindre 1000€ </a:t>
            </a:r>
            <a:r>
              <a:rPr lang="fr-FR" b="1" dirty="0" smtClean="0"/>
              <a:t> </a:t>
            </a:r>
            <a:r>
              <a:rPr lang="fr-FR" b="1" dirty="0"/>
              <a:t>pour une retraite minimum à taux plein</a:t>
            </a:r>
            <a:r>
              <a:rPr lang="fr-FR" dirty="0"/>
              <a:t> (carrière complète) </a:t>
            </a:r>
            <a:r>
              <a:rPr lang="fr-FR" dirty="0" smtClean="0"/>
              <a:t>soit </a:t>
            </a:r>
            <a:r>
              <a:rPr lang="fr-FR" dirty="0"/>
              <a:t>environ 85% du SMIC (contre 868€ actuellement). </a:t>
            </a:r>
          </a:p>
        </p:txBody>
      </p:sp>
    </p:spTree>
    <p:extLst>
      <p:ext uri="{BB962C8B-B14F-4D97-AF65-F5344CB8AC3E}">
        <p14:creationId xmlns:p14="http://schemas.microsoft.com/office/powerpoint/2010/main" val="387775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8</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 y="1756063"/>
            <a:ext cx="5673139" cy="4515889"/>
          </a:xfrm>
          <a:prstGeom prst="rect">
            <a:avLst/>
          </a:prstGeom>
        </p:spPr>
      </p:pic>
      <p:sp>
        <p:nvSpPr>
          <p:cNvPr id="4" name="Rectangle 3"/>
          <p:cNvSpPr/>
          <p:nvPr/>
        </p:nvSpPr>
        <p:spPr>
          <a:xfrm>
            <a:off x="2171701" y="498764"/>
            <a:ext cx="8052954" cy="461665"/>
          </a:xfrm>
          <a:prstGeom prst="rect">
            <a:avLst/>
          </a:prstGeom>
        </p:spPr>
        <p:txBody>
          <a:bodyPr wrap="square">
            <a:spAutoFit/>
          </a:bodyPr>
          <a:lstStyle/>
          <a:p>
            <a:pPr algn="ctr"/>
            <a:r>
              <a:rPr lang="fr-FR" sz="2400" b="1" u="sng" dirty="0">
                <a:effectLst>
                  <a:outerShdw blurRad="38100" dist="38100" dir="2700000" algn="tl">
                    <a:srgbClr val="000000">
                      <a:alpha val="43137"/>
                    </a:srgbClr>
                  </a:outerShdw>
                </a:effectLst>
              </a:rPr>
              <a:t>PROPOSITIONS DU GOUVERNEMENT POUR SA REFORME </a:t>
            </a:r>
            <a:r>
              <a:rPr lang="fr-FR" sz="2400" b="1" u="sng" dirty="0" smtClean="0">
                <a:effectLst>
                  <a:outerShdw blurRad="38100" dist="38100" dir="2700000" algn="tl">
                    <a:srgbClr val="000000">
                      <a:alpha val="43137"/>
                    </a:srgbClr>
                  </a:outerShdw>
                </a:effectLst>
              </a:rPr>
              <a:t>(4 </a:t>
            </a:r>
            <a:r>
              <a:rPr lang="fr-FR" sz="2400" b="1" u="sng" dirty="0">
                <a:effectLst>
                  <a:outerShdw blurRad="38100" dist="38100" dir="2700000" algn="tl">
                    <a:srgbClr val="000000">
                      <a:alpha val="43137"/>
                    </a:srgbClr>
                  </a:outerShdw>
                </a:effectLst>
              </a:rPr>
              <a:t>) :</a:t>
            </a:r>
          </a:p>
        </p:txBody>
      </p:sp>
      <p:sp>
        <p:nvSpPr>
          <p:cNvPr id="5" name="Rectangle 4"/>
          <p:cNvSpPr/>
          <p:nvPr/>
        </p:nvSpPr>
        <p:spPr>
          <a:xfrm>
            <a:off x="1392381" y="1205345"/>
            <a:ext cx="8676409" cy="738664"/>
          </a:xfrm>
          <a:prstGeom prst="rect">
            <a:avLst/>
          </a:prstGeom>
        </p:spPr>
        <p:txBody>
          <a:bodyPr wrap="square">
            <a:spAutoFit/>
          </a:bodyPr>
          <a:lstStyle/>
          <a:p>
            <a:pPr marL="342900" indent="-342900">
              <a:buFont typeface="Wingdings" panose="05000000000000000000" pitchFamily="2" charset="2"/>
              <a:buChar char="§"/>
            </a:pPr>
            <a:r>
              <a:rPr lang="fr-FR" sz="2400" b="1" u="sng" dirty="0" smtClean="0">
                <a:solidFill>
                  <a:srgbClr val="FF0000"/>
                </a:solidFill>
              </a:rPr>
              <a:t>Une amélioration de la pension des femmes </a:t>
            </a:r>
            <a:r>
              <a:rPr lang="fr-FR" sz="2400" u="sng" dirty="0" smtClean="0">
                <a:solidFill>
                  <a:srgbClr val="FF0000"/>
                </a:solidFill>
              </a:rPr>
              <a:t> ?</a:t>
            </a:r>
            <a:endParaRPr lang="fr-FR" sz="2400" u="sng" dirty="0">
              <a:solidFill>
                <a:srgbClr val="FF0000"/>
              </a:solidFill>
            </a:endParaRPr>
          </a:p>
          <a:p>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651" y="1859974"/>
            <a:ext cx="6364646" cy="4353790"/>
          </a:xfrm>
          <a:prstGeom prst="rect">
            <a:avLst/>
          </a:prstGeom>
        </p:spPr>
      </p:pic>
    </p:spTree>
    <p:extLst>
      <p:ext uri="{BB962C8B-B14F-4D97-AF65-F5344CB8AC3E}">
        <p14:creationId xmlns:p14="http://schemas.microsoft.com/office/powerpoint/2010/main" val="260874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337EC46-1272-4014-A958-F57753DA73E8}" type="slidenum">
              <a:rPr lang="fr-FR" smtClean="0"/>
              <a:t>9</a:t>
            </a:fld>
            <a:endParaRPr lang="fr-FR"/>
          </a:p>
        </p:txBody>
      </p:sp>
      <p:sp>
        <p:nvSpPr>
          <p:cNvPr id="4" name="Rectangle 3"/>
          <p:cNvSpPr/>
          <p:nvPr/>
        </p:nvSpPr>
        <p:spPr>
          <a:xfrm>
            <a:off x="138895" y="162046"/>
            <a:ext cx="11933499" cy="4216539"/>
          </a:xfrm>
          <a:prstGeom prst="rect">
            <a:avLst/>
          </a:prstGeom>
        </p:spPr>
        <p:txBody>
          <a:bodyPr wrap="square">
            <a:spAutoFit/>
          </a:bodyPr>
          <a:lstStyle/>
          <a:p>
            <a:endParaRPr lang="fr-FR" dirty="0"/>
          </a:p>
          <a:p>
            <a:endParaRPr lang="fr-FR" dirty="0"/>
          </a:p>
          <a:p>
            <a:endParaRPr lang="fr-FR" sz="800" dirty="0"/>
          </a:p>
          <a:p>
            <a:pPr marL="285750" indent="-285750">
              <a:buFont typeface="Wingdings" panose="05000000000000000000" pitchFamily="2" charset="2"/>
              <a:buChar char="§"/>
            </a:pPr>
            <a:r>
              <a:rPr lang="fr-FR" sz="2400" b="1" u="sng" dirty="0">
                <a:solidFill>
                  <a:srgbClr val="FF0000"/>
                </a:solidFill>
              </a:rPr>
              <a:t>Un dispositif unique pour la pension de réversion</a:t>
            </a:r>
            <a:r>
              <a:rPr lang="fr-FR" sz="2400" b="1" dirty="0">
                <a:solidFill>
                  <a:srgbClr val="FF0000"/>
                </a:solidFill>
              </a:rPr>
              <a:t> </a:t>
            </a:r>
            <a:r>
              <a:rPr lang="fr-FR" sz="2400" b="1" dirty="0" smtClean="0">
                <a:solidFill>
                  <a:srgbClr val="FF0000"/>
                </a:solidFill>
              </a:rPr>
              <a:t>                                                                          </a:t>
            </a:r>
            <a:r>
              <a:rPr lang="fr-FR" b="1" dirty="0" smtClean="0"/>
              <a:t>permettant </a:t>
            </a:r>
            <a:r>
              <a:rPr lang="fr-FR" b="1" dirty="0"/>
              <a:t>de garantir "70% de la retraite du couple</a:t>
            </a:r>
            <a:r>
              <a:rPr lang="fr-FR" dirty="0"/>
              <a:t>" pour les veufs et veuves ( (carrière complète)au lieu de 100% pension du survivant + 50% pension du décédé</a:t>
            </a:r>
            <a:r>
              <a:rPr lang="fr-FR" dirty="0" smtClean="0"/>
              <a:t>). Des gagnants et des perdants selon le montant de la retraite de chacun des conjoints…</a:t>
            </a:r>
            <a:endParaRPr lang="fr-FR" dirty="0"/>
          </a:p>
          <a:p>
            <a:endParaRPr lang="fr-FR" sz="800" dirty="0"/>
          </a:p>
          <a:p>
            <a:pPr marL="285750" indent="-285750">
              <a:buFont typeface="Wingdings" panose="05000000000000000000" pitchFamily="2" charset="2"/>
              <a:buChar char="§"/>
            </a:pPr>
            <a:r>
              <a:rPr lang="fr-FR" sz="2400" b="1" u="sng" dirty="0">
                <a:solidFill>
                  <a:srgbClr val="FF0000"/>
                </a:solidFill>
              </a:rPr>
              <a:t>5% par enfant dès le premier enfant pour un parent</a:t>
            </a:r>
            <a:r>
              <a:rPr lang="fr-FR" sz="2400" b="1" u="sng" dirty="0"/>
              <a:t> </a:t>
            </a:r>
            <a:r>
              <a:rPr lang="fr-FR" sz="2400" b="1" u="sng" dirty="0" smtClean="0"/>
              <a:t>                                                                     </a:t>
            </a:r>
            <a:r>
              <a:rPr lang="fr-FR" dirty="0" smtClean="0"/>
              <a:t>(</a:t>
            </a:r>
            <a:r>
              <a:rPr lang="fr-FR" dirty="0"/>
              <a:t>contre 10% pour chacun des parents  </a:t>
            </a:r>
            <a:r>
              <a:rPr lang="fr-FR" dirty="0" smtClean="0"/>
              <a:t>ayant </a:t>
            </a:r>
            <a:r>
              <a:rPr lang="fr-FR" dirty="0"/>
              <a:t>eu 3 enfants</a:t>
            </a:r>
            <a:r>
              <a:rPr lang="fr-FR" dirty="0" smtClean="0"/>
              <a:t>)</a:t>
            </a:r>
          </a:p>
          <a:p>
            <a:endParaRPr lang="fr-FR" dirty="0" smtClean="0"/>
          </a:p>
          <a:p>
            <a:pPr marL="342900" indent="-342900">
              <a:buFont typeface="Wingdings" panose="05000000000000000000" pitchFamily="2" charset="2"/>
              <a:buChar char="§"/>
            </a:pPr>
            <a:r>
              <a:rPr lang="fr-FR" sz="2400" b="1" u="sng" dirty="0">
                <a:solidFill>
                  <a:srgbClr val="FF0000"/>
                </a:solidFill>
              </a:rPr>
              <a:t>Des "points de solidarité"</a:t>
            </a:r>
            <a:r>
              <a:rPr lang="fr-FR" sz="2400" dirty="0">
                <a:solidFill>
                  <a:srgbClr val="FF0000"/>
                </a:solidFill>
              </a:rPr>
              <a:t> </a:t>
            </a:r>
            <a:r>
              <a:rPr lang="fr-FR" dirty="0"/>
              <a:t>pour les périodes d'inactivité </a:t>
            </a:r>
            <a:r>
              <a:rPr lang="fr-FR" dirty="0" smtClean="0"/>
              <a:t>                                                                                                        subies  (</a:t>
            </a:r>
            <a:r>
              <a:rPr lang="fr-FR" dirty="0"/>
              <a:t>création d’une cotisation de solidarité sans droits = un  impôt ? )</a:t>
            </a:r>
          </a:p>
          <a:p>
            <a:pPr marL="342900" indent="-342900">
              <a:buFont typeface="Wingdings" panose="05000000000000000000" pitchFamily="2" charset="2"/>
              <a:buChar char="§"/>
            </a:pPr>
            <a:endParaRPr lang="fr-FR" dirty="0"/>
          </a:p>
          <a:p>
            <a:endParaRPr lang="fr-FR" dirty="0"/>
          </a:p>
        </p:txBody>
      </p:sp>
      <p:sp>
        <p:nvSpPr>
          <p:cNvPr id="5" name="Rectangle 4"/>
          <p:cNvSpPr/>
          <p:nvPr/>
        </p:nvSpPr>
        <p:spPr>
          <a:xfrm>
            <a:off x="1608881" y="196771"/>
            <a:ext cx="9352344" cy="461665"/>
          </a:xfrm>
          <a:prstGeom prst="rect">
            <a:avLst/>
          </a:prstGeom>
        </p:spPr>
        <p:txBody>
          <a:bodyPr wrap="square">
            <a:spAutoFit/>
          </a:bodyPr>
          <a:lstStyle/>
          <a:p>
            <a:pPr algn="ctr"/>
            <a:r>
              <a:rPr lang="fr-FR" sz="2400" b="1" u="sng" dirty="0">
                <a:effectLst>
                  <a:outerShdw blurRad="38100" dist="38100" dir="2700000" algn="tl">
                    <a:srgbClr val="000000">
                      <a:alpha val="43137"/>
                    </a:srgbClr>
                  </a:outerShdw>
                </a:effectLst>
              </a:rPr>
              <a:t>PROPOSITIONS DU </a:t>
            </a:r>
            <a:r>
              <a:rPr lang="fr-FR" sz="2400" b="1" u="sng" dirty="0" smtClean="0">
                <a:effectLst>
                  <a:outerShdw blurRad="38100" dist="38100" dir="2700000" algn="tl">
                    <a:srgbClr val="000000">
                      <a:alpha val="43137"/>
                    </a:srgbClr>
                  </a:outerShdw>
                </a:effectLst>
              </a:rPr>
              <a:t>GOUVERNEMENT </a:t>
            </a:r>
            <a:r>
              <a:rPr lang="fr-FR" sz="2400" b="1" u="sng" dirty="0">
                <a:effectLst>
                  <a:outerShdw blurRad="38100" dist="38100" dir="2700000" algn="tl">
                    <a:srgbClr val="000000">
                      <a:alpha val="43137"/>
                    </a:srgbClr>
                  </a:outerShdw>
                </a:effectLst>
              </a:rPr>
              <a:t>POUR SA REFORME </a:t>
            </a:r>
            <a:r>
              <a:rPr lang="fr-FR" sz="2400" b="1" u="sng" dirty="0" smtClean="0">
                <a:effectLst>
                  <a:outerShdw blurRad="38100" dist="38100" dir="2700000" algn="tl">
                    <a:srgbClr val="000000">
                      <a:alpha val="43137"/>
                    </a:srgbClr>
                  </a:outerShdw>
                </a:effectLst>
              </a:rPr>
              <a:t>(5 </a:t>
            </a:r>
            <a:r>
              <a:rPr lang="fr-FR" sz="2400" b="1" u="sng" dirty="0">
                <a:effectLst>
                  <a:outerShdw blurRad="38100" dist="38100" dir="2700000" algn="tl">
                    <a:srgbClr val="000000">
                      <a:alpha val="43137"/>
                    </a:srgbClr>
                  </a:outerShdw>
                </a:effectLst>
              </a:rPr>
              <a:t>) :</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602" y="1932971"/>
            <a:ext cx="4803493" cy="4731032"/>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30" y="3709798"/>
            <a:ext cx="4317357" cy="3240800"/>
          </a:xfrm>
          <a:prstGeom prst="rect">
            <a:avLst/>
          </a:prstGeom>
        </p:spPr>
      </p:pic>
    </p:spTree>
    <p:extLst>
      <p:ext uri="{BB962C8B-B14F-4D97-AF65-F5344CB8AC3E}">
        <p14:creationId xmlns:p14="http://schemas.microsoft.com/office/powerpoint/2010/main" val="10399810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4976</TotalTime>
  <Words>1944</Words>
  <Application>Microsoft Office PowerPoint</Application>
  <PresentationFormat>Personnalisé</PresentationFormat>
  <Paragraphs>414</Paragraphs>
  <Slides>48</Slides>
  <Notes>2</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REFORME DES RETRAITES</vt:lpstr>
      <vt:lpstr>  Une réforme  nécessaire :</vt:lpstr>
      <vt:lpstr>Le gouvernement Macron propose une réforme                                                      pour un système de retraite plus simple et plus équitable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Impact de la réforme sur le montant des pensions: prévisions de la CARMF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RETRAITE</dc:title>
  <dc:creator>isabelle le coarer</dc:creator>
  <cp:lastModifiedBy>moi</cp:lastModifiedBy>
  <cp:revision>242</cp:revision>
  <cp:lastPrinted>2019-12-11T14:38:49Z</cp:lastPrinted>
  <dcterms:created xsi:type="dcterms:W3CDTF">2019-12-02T19:59:51Z</dcterms:created>
  <dcterms:modified xsi:type="dcterms:W3CDTF">2019-12-30T10:05:23Z</dcterms:modified>
</cp:coreProperties>
</file>